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notesSlides/notesSlide2.xml" ContentType="application/vnd.openxmlformats-officedocument.presentationml.notesSlide+xml"/>
  <Override PartName="/ppt/embeddings/oleObject43.bin" ContentType="application/vnd.openxmlformats-officedocument.oleObject"/>
  <Override PartName="/ppt/notesSlides/notesSlide3.xml" ContentType="application/vnd.openxmlformats-officedocument.presentationml.notesSlide+xml"/>
  <Override PartName="/ppt/embeddings/oleObject44.bin" ContentType="application/vnd.openxmlformats-officedocument.oleObject"/>
  <Override PartName="/ppt/notesSlides/notesSlide4.xml" ContentType="application/vnd.openxmlformats-officedocument.presentationml.notesSlide+xml"/>
  <Override PartName="/ppt/embeddings/oleObject45.bin" ContentType="application/vnd.openxmlformats-officedocument.oleObject"/>
  <Override PartName="/ppt/notesSlides/notesSlide5.xml" ContentType="application/vnd.openxmlformats-officedocument.presentationml.notesSlide+xml"/>
  <Override PartName="/ppt/embeddings/oleObject46.bin" ContentType="application/vnd.openxmlformats-officedocument.oleObject"/>
  <Override PartName="/ppt/notesSlides/notesSlide6.xml" ContentType="application/vnd.openxmlformats-officedocument.presentationml.notesSlide+xml"/>
  <Override PartName="/ppt/embeddings/oleObject47.bin" ContentType="application/vnd.openxmlformats-officedocument.oleObject"/>
  <Override PartName="/ppt/notesSlides/notesSlide7.xml" ContentType="application/vnd.openxmlformats-officedocument.presentationml.notesSlide+xml"/>
  <Override PartName="/ppt/embeddings/oleObject48.bin" ContentType="application/vnd.openxmlformats-officedocument.oleObject"/>
  <Override PartName="/ppt/notesSlides/notesSlide8.xml" ContentType="application/vnd.openxmlformats-officedocument.presentationml.notesSlide+xml"/>
  <Override PartName="/ppt/embeddings/oleObject49.bin" ContentType="application/vnd.openxmlformats-officedocument.oleObject"/>
  <Override PartName="/ppt/notesSlides/notesSlide9.xml" ContentType="application/vnd.openxmlformats-officedocument.presentationml.notesSlide+xml"/>
  <Override PartName="/ppt/embeddings/oleObject50.bin" ContentType="application/vnd.openxmlformats-officedocument.oleObject"/>
  <Override PartName="/ppt/notesSlides/notesSlide10.xml" ContentType="application/vnd.openxmlformats-officedocument.presentationml.notesSlide+xml"/>
  <Override PartName="/ppt/embeddings/oleObject51.bin" ContentType="application/vnd.openxmlformats-officedocument.oleObject"/>
  <Override PartName="/ppt/notesSlides/notesSlide11.xml" ContentType="application/vnd.openxmlformats-officedocument.presentationml.notesSlide+xml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notesSlides/notesSlide12.xml" ContentType="application/vnd.openxmlformats-officedocument.presentationml.notesSlide+xml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notesSlides/notesSlide13.xml" ContentType="application/vnd.openxmlformats-officedocument.presentationml.notesSlide+xml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notesSlides/notesSlide14.xml" ContentType="application/vnd.openxmlformats-officedocument.presentationml.notesSlide+xml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notesSlides/notesSlide15.xml" ContentType="application/vnd.openxmlformats-officedocument.presentationml.notesSlide+xml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notesSlides/notesSlide16.xml" ContentType="application/vnd.openxmlformats-officedocument.presentationml.notesSlide+xml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notesSlides/notesSlide17.xml" ContentType="application/vnd.openxmlformats-officedocument.presentationml.notesSlide+xml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notesSlides/notesSlide18.xml" ContentType="application/vnd.openxmlformats-officedocument.presentationml.notesSlide+xml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notesSlides/notesSlide19.xml" ContentType="application/vnd.openxmlformats-officedocument.presentationml.notesSlide+xml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notesSlides/notesSlide20.xml" ContentType="application/vnd.openxmlformats-officedocument.presentationml.notesSlide+xml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notesSlides/notesSlide21.xml" ContentType="application/vnd.openxmlformats-officedocument.presentationml.notesSlide+xml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notesSlides/notesSlide22.xml" ContentType="application/vnd.openxmlformats-officedocument.presentationml.notesSlide+xml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notesSlides/notesSlide23.xml" ContentType="application/vnd.openxmlformats-officedocument.presentationml.notesSlide+xml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68"/>
  </p:notesMasterIdLst>
  <p:sldIdLst>
    <p:sldId id="256" r:id="rId2"/>
    <p:sldId id="295" r:id="rId3"/>
    <p:sldId id="286" r:id="rId4"/>
    <p:sldId id="287" r:id="rId5"/>
    <p:sldId id="288" r:id="rId6"/>
    <p:sldId id="329" r:id="rId7"/>
    <p:sldId id="289" r:id="rId8"/>
    <p:sldId id="290" r:id="rId9"/>
    <p:sldId id="291" r:id="rId10"/>
    <p:sldId id="292" r:id="rId11"/>
    <p:sldId id="330" r:id="rId12"/>
    <p:sldId id="293" r:id="rId13"/>
    <p:sldId id="294" r:id="rId14"/>
    <p:sldId id="337" r:id="rId15"/>
    <p:sldId id="297" r:id="rId16"/>
    <p:sldId id="298" r:id="rId17"/>
    <p:sldId id="299" r:id="rId18"/>
    <p:sldId id="331" r:id="rId19"/>
    <p:sldId id="300" r:id="rId20"/>
    <p:sldId id="301" r:id="rId21"/>
    <p:sldId id="302" r:id="rId22"/>
    <p:sldId id="335" r:id="rId23"/>
    <p:sldId id="303" r:id="rId24"/>
    <p:sldId id="304" r:id="rId25"/>
    <p:sldId id="305" r:id="rId26"/>
    <p:sldId id="336" r:id="rId27"/>
    <p:sldId id="296" r:id="rId28"/>
    <p:sldId id="306" r:id="rId29"/>
    <p:sldId id="307" r:id="rId30"/>
    <p:sldId id="308" r:id="rId31"/>
    <p:sldId id="309" r:id="rId32"/>
    <p:sldId id="310" r:id="rId33"/>
    <p:sldId id="333" r:id="rId34"/>
    <p:sldId id="311" r:id="rId35"/>
    <p:sldId id="316" r:id="rId36"/>
    <p:sldId id="334" r:id="rId37"/>
    <p:sldId id="318" r:id="rId38"/>
    <p:sldId id="313" r:id="rId39"/>
    <p:sldId id="314" r:id="rId40"/>
    <p:sldId id="315" r:id="rId41"/>
    <p:sldId id="312" r:id="rId42"/>
    <p:sldId id="317" r:id="rId43"/>
    <p:sldId id="338" r:id="rId44"/>
    <p:sldId id="319" r:id="rId45"/>
    <p:sldId id="327" r:id="rId46"/>
    <p:sldId id="321" r:id="rId47"/>
    <p:sldId id="320" r:id="rId48"/>
    <p:sldId id="328" r:id="rId49"/>
    <p:sldId id="322" r:id="rId50"/>
    <p:sldId id="323" r:id="rId51"/>
    <p:sldId id="324" r:id="rId52"/>
    <p:sldId id="325" r:id="rId53"/>
    <p:sldId id="326" r:id="rId54"/>
    <p:sldId id="339" r:id="rId55"/>
    <p:sldId id="340" r:id="rId56"/>
    <p:sldId id="341" r:id="rId57"/>
    <p:sldId id="342" r:id="rId58"/>
    <p:sldId id="343" r:id="rId59"/>
    <p:sldId id="344" r:id="rId60"/>
    <p:sldId id="351" r:id="rId61"/>
    <p:sldId id="346" r:id="rId62"/>
    <p:sldId id="352" r:id="rId63"/>
    <p:sldId id="348" r:id="rId64"/>
    <p:sldId id="349" r:id="rId65"/>
    <p:sldId id="350" r:id="rId66"/>
    <p:sldId id="347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24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Relationship Id="rId2" Type="http://schemas.openxmlformats.org/officeDocument/2006/relationships/image" Target="../media/image42.emf"/><Relationship Id="rId3" Type="http://schemas.openxmlformats.org/officeDocument/2006/relationships/image" Target="../media/image43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Relationship Id="rId2" Type="http://schemas.openxmlformats.org/officeDocument/2006/relationships/image" Target="../media/image45.emf"/><Relationship Id="rId3" Type="http://schemas.openxmlformats.org/officeDocument/2006/relationships/image" Target="../media/image46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Relationship Id="rId2" Type="http://schemas.openxmlformats.org/officeDocument/2006/relationships/image" Target="../media/image48.emf"/><Relationship Id="rId3" Type="http://schemas.openxmlformats.org/officeDocument/2006/relationships/image" Target="../media/image49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Relationship Id="rId2" Type="http://schemas.openxmlformats.org/officeDocument/2006/relationships/image" Target="../media/image51.emf"/><Relationship Id="rId3" Type="http://schemas.openxmlformats.org/officeDocument/2006/relationships/image" Target="../media/image52.e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5" Type="http://schemas.openxmlformats.org/officeDocument/2006/relationships/image" Target="../media/image57.emf"/><Relationship Id="rId6" Type="http://schemas.openxmlformats.org/officeDocument/2006/relationships/image" Target="../media/image58.emf"/><Relationship Id="rId1" Type="http://schemas.openxmlformats.org/officeDocument/2006/relationships/image" Target="../media/image53.emf"/><Relationship Id="rId2" Type="http://schemas.openxmlformats.org/officeDocument/2006/relationships/image" Target="../media/image54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Relationship Id="rId2" Type="http://schemas.openxmlformats.org/officeDocument/2006/relationships/image" Target="../media/image60.emf"/><Relationship Id="rId3" Type="http://schemas.openxmlformats.org/officeDocument/2006/relationships/image" Target="../media/image61.e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65.emf"/><Relationship Id="rId5" Type="http://schemas.openxmlformats.org/officeDocument/2006/relationships/image" Target="../media/image66.emf"/><Relationship Id="rId6" Type="http://schemas.openxmlformats.org/officeDocument/2006/relationships/image" Target="../media/image67.emf"/><Relationship Id="rId7" Type="http://schemas.openxmlformats.org/officeDocument/2006/relationships/image" Target="../media/image68.emf"/><Relationship Id="rId8" Type="http://schemas.openxmlformats.org/officeDocument/2006/relationships/image" Target="../media/image69.emf"/><Relationship Id="rId1" Type="http://schemas.openxmlformats.org/officeDocument/2006/relationships/image" Target="../media/image62.emf"/><Relationship Id="rId2" Type="http://schemas.openxmlformats.org/officeDocument/2006/relationships/image" Target="../media/image6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4" Type="http://schemas.openxmlformats.org/officeDocument/2006/relationships/image" Target="../media/image73.emf"/><Relationship Id="rId1" Type="http://schemas.openxmlformats.org/officeDocument/2006/relationships/image" Target="../media/image70.emf"/><Relationship Id="rId2" Type="http://schemas.openxmlformats.org/officeDocument/2006/relationships/image" Target="../media/image71.e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4" Type="http://schemas.openxmlformats.org/officeDocument/2006/relationships/image" Target="../media/image77.emf"/><Relationship Id="rId5" Type="http://schemas.openxmlformats.org/officeDocument/2006/relationships/image" Target="../media/image78.emf"/><Relationship Id="rId1" Type="http://schemas.openxmlformats.org/officeDocument/2006/relationships/image" Target="../media/image74.emf"/><Relationship Id="rId2" Type="http://schemas.openxmlformats.org/officeDocument/2006/relationships/image" Target="../media/image75.e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4" Type="http://schemas.openxmlformats.org/officeDocument/2006/relationships/image" Target="../media/image82.emf"/><Relationship Id="rId5" Type="http://schemas.openxmlformats.org/officeDocument/2006/relationships/image" Target="../media/image83.emf"/><Relationship Id="rId1" Type="http://schemas.openxmlformats.org/officeDocument/2006/relationships/image" Target="../media/image79.emf"/><Relationship Id="rId2" Type="http://schemas.openxmlformats.org/officeDocument/2006/relationships/image" Target="../media/image80.e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4" Type="http://schemas.openxmlformats.org/officeDocument/2006/relationships/image" Target="../media/image87.emf"/><Relationship Id="rId5" Type="http://schemas.openxmlformats.org/officeDocument/2006/relationships/image" Target="../media/image88.emf"/><Relationship Id="rId1" Type="http://schemas.openxmlformats.org/officeDocument/2006/relationships/image" Target="../media/image84.emf"/><Relationship Id="rId2" Type="http://schemas.openxmlformats.org/officeDocument/2006/relationships/image" Target="../media/image85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Relationship Id="rId2" Type="http://schemas.openxmlformats.org/officeDocument/2006/relationships/image" Target="../media/image9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36B83-6994-4B47-8498-D3C354506592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10937-ABF9-F447-B443-158F87259B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31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easier squares</a:t>
            </a:r>
            <a:r>
              <a:rPr lang="en-US" baseline="0" dirty="0" smtClean="0"/>
              <a:t> to start. Fix sr5.  fix first two slides of less.  2 2   3 </a:t>
            </a:r>
            <a:r>
              <a:rPr lang="en-US" baseline="0" smtClean="0"/>
              <a:t>3 confusing.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10937-ABF9-F447-B443-158F87259B7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51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4.12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10937-ABF9-F447-B443-158F87259B75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71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2√2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10937-ABF9-F447-B443-158F87259B75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5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3√3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10937-ABF9-F447-B443-158F87259B75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5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2√5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10937-ABF9-F447-B443-158F87259B75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5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Multiply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calc</a:t>
            </a:r>
            <a:r>
              <a:rPr lang="en-US" baseline="0" dirty="0" smtClean="0"/>
              <a:t> </a:t>
            </a:r>
            <a:r>
              <a:rPr lang="en-US" baseline="0" smtClean="0"/>
              <a:t>to verify.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10937-ABF9-F447-B443-158F87259B75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5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2√6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10937-ABF9-F447-B443-158F87259B75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5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3√7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5√3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4√3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10937-ABF9-F447-B443-158F87259B75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5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3√7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5√3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4√3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10937-ABF9-F447-B443-158F87259B75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5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6√5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16√11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21√6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10937-ABF9-F447-B443-158F87259B75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5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6√5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16√11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21√6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10937-ABF9-F447-B443-158F87259B75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5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4.12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10937-ABF9-F447-B443-158F87259B7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71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4√5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10937-ABF9-F447-B443-158F87259B75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5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2√7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10937-ABF9-F447-B443-158F87259B75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5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2√10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10937-ABF9-F447-B443-158F87259B75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51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Multiply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calc</a:t>
            </a:r>
            <a:r>
              <a:rPr lang="en-US" baseline="0" dirty="0" smtClean="0"/>
              <a:t> </a:t>
            </a:r>
            <a:r>
              <a:rPr lang="en-US" baseline="0" smtClean="0"/>
              <a:t>to verify.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10937-ABF9-F447-B443-158F87259B75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5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4.12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10937-ABF9-F447-B443-158F87259B7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71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10937-ABF9-F447-B443-158F87259B7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71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4.12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10937-ABF9-F447-B443-158F87259B7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71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4.12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10937-ABF9-F447-B443-158F87259B75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71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4.12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10937-ABF9-F447-B443-158F87259B75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71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4.12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10937-ABF9-F447-B443-158F87259B75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71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4.12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10937-ABF9-F447-B443-158F87259B75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7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69C56-113B-644C-A657-9E2ACF5A451E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C145-317C-4DEC-9A6B-045D66B7A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69C56-113B-644C-A657-9E2ACF5A451E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F34C-5ABC-D049-9CBE-059D3084D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69C56-113B-644C-A657-9E2ACF5A451E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F34C-5ABC-D049-9CBE-059D3084D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69C56-113B-644C-A657-9E2ACF5A451E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F34C-5ABC-D049-9CBE-059D3084D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69C56-113B-644C-A657-9E2ACF5A451E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69C56-113B-644C-A657-9E2ACF5A451E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F34C-5ABC-D049-9CBE-059D3084D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69C56-113B-644C-A657-9E2ACF5A451E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F34C-5ABC-D049-9CBE-059D3084D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69C56-113B-644C-A657-9E2ACF5A451E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F34C-5ABC-D049-9CBE-059D3084D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69C56-113B-644C-A657-9E2ACF5A451E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F34C-5ABC-D049-9CBE-059D3084D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69C56-113B-644C-A657-9E2ACF5A451E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F34C-5ABC-D049-9CBE-059D3084D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69C56-113B-644C-A657-9E2ACF5A451E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F34C-5ABC-D049-9CBE-059D3084D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69C56-113B-644C-A657-9E2ACF5A451E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FF34C-5ABC-D049-9CBE-059D3084D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29.emf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43.bin"/><Relationship Id="rId5" Type="http://schemas.openxmlformats.org/officeDocument/2006/relationships/image" Target="../media/image30.emf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44.bin"/><Relationship Id="rId5" Type="http://schemas.openxmlformats.org/officeDocument/2006/relationships/image" Target="../media/image31.emf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45.bin"/><Relationship Id="rId5" Type="http://schemas.openxmlformats.org/officeDocument/2006/relationships/image" Target="../media/image32.emf"/><Relationship Id="rId1" Type="http://schemas.openxmlformats.org/officeDocument/2006/relationships/vmlDrawing" Target="../drawings/vmlDrawing45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6.bin"/><Relationship Id="rId5" Type="http://schemas.openxmlformats.org/officeDocument/2006/relationships/image" Target="../media/image30.emf"/><Relationship Id="rId1" Type="http://schemas.openxmlformats.org/officeDocument/2006/relationships/vmlDrawing" Target="../drawings/vmlDrawing46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47.bin"/><Relationship Id="rId5" Type="http://schemas.openxmlformats.org/officeDocument/2006/relationships/image" Target="../media/image33.emf"/><Relationship Id="rId1" Type="http://schemas.openxmlformats.org/officeDocument/2006/relationships/vmlDrawing" Target="../drawings/vmlDrawing47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48.bin"/><Relationship Id="rId5" Type="http://schemas.openxmlformats.org/officeDocument/2006/relationships/image" Target="../media/image34.emf"/><Relationship Id="rId1" Type="http://schemas.openxmlformats.org/officeDocument/2006/relationships/vmlDrawing" Target="../drawings/vmlDrawing48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49.bin"/><Relationship Id="rId5" Type="http://schemas.openxmlformats.org/officeDocument/2006/relationships/image" Target="../media/image35.emf"/><Relationship Id="rId1" Type="http://schemas.openxmlformats.org/officeDocument/2006/relationships/vmlDrawing" Target="../drawings/vmlDrawing49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50.bin"/><Relationship Id="rId5" Type="http://schemas.openxmlformats.org/officeDocument/2006/relationships/image" Target="../media/image36.emf"/><Relationship Id="rId1" Type="http://schemas.openxmlformats.org/officeDocument/2006/relationships/vmlDrawing" Target="../drawings/vmlDrawing50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51.bin"/><Relationship Id="rId5" Type="http://schemas.openxmlformats.org/officeDocument/2006/relationships/image" Target="../media/image37.emf"/><Relationship Id="rId1" Type="http://schemas.openxmlformats.org/officeDocument/2006/relationships/vmlDrawing" Target="../drawings/vmlDrawing51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52.bin"/><Relationship Id="rId5" Type="http://schemas.openxmlformats.org/officeDocument/2006/relationships/image" Target="../media/image38.emf"/><Relationship Id="rId6" Type="http://schemas.openxmlformats.org/officeDocument/2006/relationships/oleObject" Target="../embeddings/oleObject53.bin"/><Relationship Id="rId7" Type="http://schemas.openxmlformats.org/officeDocument/2006/relationships/image" Target="../media/image39.emf"/><Relationship Id="rId8" Type="http://schemas.openxmlformats.org/officeDocument/2006/relationships/oleObject" Target="../embeddings/oleObject54.bin"/><Relationship Id="rId9" Type="http://schemas.openxmlformats.org/officeDocument/2006/relationships/image" Target="../media/image40.emf"/><Relationship Id="rId1" Type="http://schemas.openxmlformats.org/officeDocument/2006/relationships/vmlDrawing" Target="../drawings/vmlDrawing52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55.bin"/><Relationship Id="rId5" Type="http://schemas.openxmlformats.org/officeDocument/2006/relationships/image" Target="../media/image41.emf"/><Relationship Id="rId6" Type="http://schemas.openxmlformats.org/officeDocument/2006/relationships/oleObject" Target="../embeddings/oleObject56.bin"/><Relationship Id="rId7" Type="http://schemas.openxmlformats.org/officeDocument/2006/relationships/image" Target="../media/image42.emf"/><Relationship Id="rId8" Type="http://schemas.openxmlformats.org/officeDocument/2006/relationships/oleObject" Target="../embeddings/oleObject57.bin"/><Relationship Id="rId9" Type="http://schemas.openxmlformats.org/officeDocument/2006/relationships/image" Target="../media/image43.emf"/><Relationship Id="rId1" Type="http://schemas.openxmlformats.org/officeDocument/2006/relationships/vmlDrawing" Target="../drawings/vmlDrawing53.v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58.bin"/><Relationship Id="rId5" Type="http://schemas.openxmlformats.org/officeDocument/2006/relationships/image" Target="../media/image44.emf"/><Relationship Id="rId6" Type="http://schemas.openxmlformats.org/officeDocument/2006/relationships/oleObject" Target="../embeddings/oleObject59.bin"/><Relationship Id="rId7" Type="http://schemas.openxmlformats.org/officeDocument/2006/relationships/image" Target="../media/image45.emf"/><Relationship Id="rId8" Type="http://schemas.openxmlformats.org/officeDocument/2006/relationships/oleObject" Target="../embeddings/oleObject60.bin"/><Relationship Id="rId9" Type="http://schemas.openxmlformats.org/officeDocument/2006/relationships/image" Target="../media/image46.emf"/><Relationship Id="rId1" Type="http://schemas.openxmlformats.org/officeDocument/2006/relationships/vmlDrawing" Target="../drawings/vmlDrawing54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61.bin"/><Relationship Id="rId5" Type="http://schemas.openxmlformats.org/officeDocument/2006/relationships/image" Target="../media/image47.emf"/><Relationship Id="rId6" Type="http://schemas.openxmlformats.org/officeDocument/2006/relationships/oleObject" Target="../embeddings/oleObject62.bin"/><Relationship Id="rId7" Type="http://schemas.openxmlformats.org/officeDocument/2006/relationships/image" Target="../media/image48.emf"/><Relationship Id="rId8" Type="http://schemas.openxmlformats.org/officeDocument/2006/relationships/oleObject" Target="../embeddings/oleObject63.bin"/><Relationship Id="rId9" Type="http://schemas.openxmlformats.org/officeDocument/2006/relationships/image" Target="../media/image49.emf"/><Relationship Id="rId1" Type="http://schemas.openxmlformats.org/officeDocument/2006/relationships/vmlDrawing" Target="../drawings/vmlDrawing55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64.bin"/><Relationship Id="rId5" Type="http://schemas.openxmlformats.org/officeDocument/2006/relationships/image" Target="../media/image50.emf"/><Relationship Id="rId6" Type="http://schemas.openxmlformats.org/officeDocument/2006/relationships/oleObject" Target="../embeddings/oleObject65.bin"/><Relationship Id="rId7" Type="http://schemas.openxmlformats.org/officeDocument/2006/relationships/image" Target="../media/image51.emf"/><Relationship Id="rId8" Type="http://schemas.openxmlformats.org/officeDocument/2006/relationships/oleObject" Target="../embeddings/oleObject66.bin"/><Relationship Id="rId9" Type="http://schemas.openxmlformats.org/officeDocument/2006/relationships/image" Target="../media/image52.emf"/><Relationship Id="rId1" Type="http://schemas.openxmlformats.org/officeDocument/2006/relationships/vmlDrawing" Target="../drawings/vmlDrawing56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6.emf"/><Relationship Id="rId12" Type="http://schemas.openxmlformats.org/officeDocument/2006/relationships/oleObject" Target="../embeddings/oleObject71.bin"/><Relationship Id="rId13" Type="http://schemas.openxmlformats.org/officeDocument/2006/relationships/image" Target="../media/image57.emf"/><Relationship Id="rId14" Type="http://schemas.openxmlformats.org/officeDocument/2006/relationships/oleObject" Target="../embeddings/oleObject72.bin"/><Relationship Id="rId15" Type="http://schemas.openxmlformats.org/officeDocument/2006/relationships/image" Target="../media/image58.emf"/><Relationship Id="rId1" Type="http://schemas.openxmlformats.org/officeDocument/2006/relationships/vmlDrawing" Target="../drawings/vmlDrawing5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67.bin"/><Relationship Id="rId5" Type="http://schemas.openxmlformats.org/officeDocument/2006/relationships/image" Target="../media/image53.emf"/><Relationship Id="rId6" Type="http://schemas.openxmlformats.org/officeDocument/2006/relationships/oleObject" Target="../embeddings/oleObject68.bin"/><Relationship Id="rId7" Type="http://schemas.openxmlformats.org/officeDocument/2006/relationships/image" Target="../media/image54.emf"/><Relationship Id="rId8" Type="http://schemas.openxmlformats.org/officeDocument/2006/relationships/oleObject" Target="../embeddings/oleObject69.bin"/><Relationship Id="rId9" Type="http://schemas.openxmlformats.org/officeDocument/2006/relationships/image" Target="../media/image55.emf"/><Relationship Id="rId10" Type="http://schemas.openxmlformats.org/officeDocument/2006/relationships/oleObject" Target="../embeddings/oleObject7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73.bin"/><Relationship Id="rId5" Type="http://schemas.openxmlformats.org/officeDocument/2006/relationships/image" Target="../media/image59.emf"/><Relationship Id="rId6" Type="http://schemas.openxmlformats.org/officeDocument/2006/relationships/oleObject" Target="../embeddings/oleObject74.bin"/><Relationship Id="rId7" Type="http://schemas.openxmlformats.org/officeDocument/2006/relationships/image" Target="../media/image60.emf"/><Relationship Id="rId8" Type="http://schemas.openxmlformats.org/officeDocument/2006/relationships/oleObject" Target="../embeddings/oleObject75.bin"/><Relationship Id="rId9" Type="http://schemas.openxmlformats.org/officeDocument/2006/relationships/image" Target="../media/image61.emf"/><Relationship Id="rId1" Type="http://schemas.openxmlformats.org/officeDocument/2006/relationships/vmlDrawing" Target="../drawings/vmlDrawing58.v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emf"/><Relationship Id="rId12" Type="http://schemas.openxmlformats.org/officeDocument/2006/relationships/oleObject" Target="../embeddings/oleObject80.bin"/><Relationship Id="rId13" Type="http://schemas.openxmlformats.org/officeDocument/2006/relationships/image" Target="../media/image66.emf"/><Relationship Id="rId14" Type="http://schemas.openxmlformats.org/officeDocument/2006/relationships/oleObject" Target="../embeddings/oleObject81.bin"/><Relationship Id="rId15" Type="http://schemas.openxmlformats.org/officeDocument/2006/relationships/image" Target="../media/image67.emf"/><Relationship Id="rId16" Type="http://schemas.openxmlformats.org/officeDocument/2006/relationships/oleObject" Target="../embeddings/oleObject82.bin"/><Relationship Id="rId17" Type="http://schemas.openxmlformats.org/officeDocument/2006/relationships/image" Target="../media/image68.emf"/><Relationship Id="rId18" Type="http://schemas.openxmlformats.org/officeDocument/2006/relationships/oleObject" Target="../embeddings/oleObject83.bin"/><Relationship Id="rId19" Type="http://schemas.openxmlformats.org/officeDocument/2006/relationships/image" Target="../media/image69.emf"/><Relationship Id="rId1" Type="http://schemas.openxmlformats.org/officeDocument/2006/relationships/vmlDrawing" Target="../drawings/vmlDrawing5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76.bin"/><Relationship Id="rId5" Type="http://schemas.openxmlformats.org/officeDocument/2006/relationships/image" Target="../media/image62.emf"/><Relationship Id="rId6" Type="http://schemas.openxmlformats.org/officeDocument/2006/relationships/oleObject" Target="../embeddings/oleObject77.bin"/><Relationship Id="rId7" Type="http://schemas.openxmlformats.org/officeDocument/2006/relationships/image" Target="../media/image63.emf"/><Relationship Id="rId8" Type="http://schemas.openxmlformats.org/officeDocument/2006/relationships/oleObject" Target="../embeddings/oleObject78.bin"/><Relationship Id="rId9" Type="http://schemas.openxmlformats.org/officeDocument/2006/relationships/image" Target="../media/image64.emf"/><Relationship Id="rId10" Type="http://schemas.openxmlformats.org/officeDocument/2006/relationships/oleObject" Target="../embeddings/oleObject79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84.bin"/><Relationship Id="rId5" Type="http://schemas.openxmlformats.org/officeDocument/2006/relationships/image" Target="../media/image70.emf"/><Relationship Id="rId6" Type="http://schemas.openxmlformats.org/officeDocument/2006/relationships/oleObject" Target="../embeddings/oleObject85.bin"/><Relationship Id="rId7" Type="http://schemas.openxmlformats.org/officeDocument/2006/relationships/image" Target="../media/image71.emf"/><Relationship Id="rId8" Type="http://schemas.openxmlformats.org/officeDocument/2006/relationships/oleObject" Target="../embeddings/oleObject86.bin"/><Relationship Id="rId9" Type="http://schemas.openxmlformats.org/officeDocument/2006/relationships/image" Target="../media/image72.emf"/><Relationship Id="rId10" Type="http://schemas.openxmlformats.org/officeDocument/2006/relationships/oleObject" Target="../embeddings/oleObject87.bin"/><Relationship Id="rId11" Type="http://schemas.openxmlformats.org/officeDocument/2006/relationships/image" Target="../media/image73.emf"/><Relationship Id="rId1" Type="http://schemas.openxmlformats.org/officeDocument/2006/relationships/vmlDrawing" Target="../drawings/vmlDrawing60.v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7.emf"/><Relationship Id="rId12" Type="http://schemas.openxmlformats.org/officeDocument/2006/relationships/oleObject" Target="../embeddings/oleObject92.bin"/><Relationship Id="rId13" Type="http://schemas.openxmlformats.org/officeDocument/2006/relationships/image" Target="../media/image78.emf"/><Relationship Id="rId1" Type="http://schemas.openxmlformats.org/officeDocument/2006/relationships/vmlDrawing" Target="../drawings/vmlDrawing6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88.bin"/><Relationship Id="rId5" Type="http://schemas.openxmlformats.org/officeDocument/2006/relationships/image" Target="../media/image74.emf"/><Relationship Id="rId6" Type="http://schemas.openxmlformats.org/officeDocument/2006/relationships/oleObject" Target="../embeddings/oleObject89.bin"/><Relationship Id="rId7" Type="http://schemas.openxmlformats.org/officeDocument/2006/relationships/image" Target="../media/image75.emf"/><Relationship Id="rId8" Type="http://schemas.openxmlformats.org/officeDocument/2006/relationships/oleObject" Target="../embeddings/oleObject90.bin"/><Relationship Id="rId9" Type="http://schemas.openxmlformats.org/officeDocument/2006/relationships/image" Target="../media/image76.emf"/><Relationship Id="rId10" Type="http://schemas.openxmlformats.org/officeDocument/2006/relationships/oleObject" Target="../embeddings/oleObject91.bin"/></Relationships>
</file>

<file path=ppt/slides/_rels/slide6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2.emf"/><Relationship Id="rId12" Type="http://schemas.openxmlformats.org/officeDocument/2006/relationships/oleObject" Target="../embeddings/oleObject97.bin"/><Relationship Id="rId13" Type="http://schemas.openxmlformats.org/officeDocument/2006/relationships/image" Target="../media/image83.emf"/><Relationship Id="rId1" Type="http://schemas.openxmlformats.org/officeDocument/2006/relationships/vmlDrawing" Target="../drawings/vmlDrawing6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93.bin"/><Relationship Id="rId5" Type="http://schemas.openxmlformats.org/officeDocument/2006/relationships/image" Target="../media/image79.emf"/><Relationship Id="rId6" Type="http://schemas.openxmlformats.org/officeDocument/2006/relationships/oleObject" Target="../embeddings/oleObject94.bin"/><Relationship Id="rId7" Type="http://schemas.openxmlformats.org/officeDocument/2006/relationships/image" Target="../media/image80.emf"/><Relationship Id="rId8" Type="http://schemas.openxmlformats.org/officeDocument/2006/relationships/oleObject" Target="../embeddings/oleObject95.bin"/><Relationship Id="rId9" Type="http://schemas.openxmlformats.org/officeDocument/2006/relationships/image" Target="../media/image81.emf"/><Relationship Id="rId10" Type="http://schemas.openxmlformats.org/officeDocument/2006/relationships/oleObject" Target="../embeddings/oleObject96.bin"/></Relationships>
</file>

<file path=ppt/slides/_rels/slide6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7.emf"/><Relationship Id="rId12" Type="http://schemas.openxmlformats.org/officeDocument/2006/relationships/oleObject" Target="../embeddings/oleObject102.bin"/><Relationship Id="rId13" Type="http://schemas.openxmlformats.org/officeDocument/2006/relationships/image" Target="../media/image88.emf"/><Relationship Id="rId1" Type="http://schemas.openxmlformats.org/officeDocument/2006/relationships/vmlDrawing" Target="../drawings/vmlDrawing6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98.bin"/><Relationship Id="rId5" Type="http://schemas.openxmlformats.org/officeDocument/2006/relationships/image" Target="../media/image84.emf"/><Relationship Id="rId6" Type="http://schemas.openxmlformats.org/officeDocument/2006/relationships/oleObject" Target="../embeddings/oleObject99.bin"/><Relationship Id="rId7" Type="http://schemas.openxmlformats.org/officeDocument/2006/relationships/image" Target="../media/image85.emf"/><Relationship Id="rId8" Type="http://schemas.openxmlformats.org/officeDocument/2006/relationships/oleObject" Target="../embeddings/oleObject100.bin"/><Relationship Id="rId9" Type="http://schemas.openxmlformats.org/officeDocument/2006/relationships/image" Target="../media/image86.emf"/><Relationship Id="rId10" Type="http://schemas.openxmlformats.org/officeDocument/2006/relationships/oleObject" Target="../embeddings/oleObject101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103.bin"/><Relationship Id="rId5" Type="http://schemas.openxmlformats.org/officeDocument/2006/relationships/image" Target="../media/image89.emf"/><Relationship Id="rId6" Type="http://schemas.openxmlformats.org/officeDocument/2006/relationships/oleObject" Target="../embeddings/oleObject104.bin"/><Relationship Id="rId7" Type="http://schemas.openxmlformats.org/officeDocument/2006/relationships/image" Target="../media/image90.emf"/><Relationship Id="rId1" Type="http://schemas.openxmlformats.org/officeDocument/2006/relationships/vmlDrawing" Target="../drawings/vmlDrawing6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311"/>
            <a:ext cx="7772400" cy="6247956"/>
          </a:xfrm>
        </p:spPr>
        <p:txBody>
          <a:bodyPr>
            <a:noAutofit/>
          </a:bodyPr>
          <a:lstStyle/>
          <a:p>
            <a:r>
              <a:rPr lang="en-US" sz="13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Around the World!</a:t>
            </a:r>
            <a:endParaRPr lang="en-US" sz="13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777301">
            <a:off x="635690" y="1992951"/>
            <a:ext cx="7468914" cy="2432276"/>
          </a:xfrm>
        </p:spPr>
        <p:txBody>
          <a:bodyPr>
            <a:noAutofit/>
          </a:bodyPr>
          <a:lstStyle/>
          <a:p>
            <a:r>
              <a:rPr lang="en-US" sz="9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Square Roots</a:t>
            </a:r>
            <a:endParaRPr lang="en-US" sz="9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199773" y="1684000"/>
            <a:ext cx="3165294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11</a:t>
            </a:r>
            <a:endParaRPr lang="en-US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625697"/>
              </p:ext>
            </p:extLst>
          </p:nvPr>
        </p:nvGraphicFramePr>
        <p:xfrm>
          <a:off x="74613" y="1033463"/>
          <a:ext cx="4791075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2" name="Equation" r:id="rId3" imgW="368300" imgH="215900" progId="Equation.3">
                  <p:embed/>
                </p:oleObj>
              </mc:Choice>
              <mc:Fallback>
                <p:oleObj name="Equation" r:id="rId3" imgW="368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613" y="1033463"/>
                        <a:ext cx="4791075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816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199773" y="1684000"/>
            <a:ext cx="3165294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5</a:t>
            </a:r>
            <a:endParaRPr lang="en-US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909569"/>
              </p:ext>
            </p:extLst>
          </p:nvPr>
        </p:nvGraphicFramePr>
        <p:xfrm>
          <a:off x="-7938" y="1016530"/>
          <a:ext cx="4956176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8" name="Equation" r:id="rId3" imgW="381000" imgH="215900" progId="Equation.3">
                  <p:embed/>
                </p:oleObj>
              </mc:Choice>
              <mc:Fallback>
                <p:oleObj name="Equation" r:id="rId3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7938" y="1016530"/>
                        <a:ext cx="4956176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030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199773" y="1684000"/>
            <a:ext cx="3165294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20</a:t>
            </a:r>
            <a:endParaRPr lang="en-US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292004"/>
              </p:ext>
            </p:extLst>
          </p:nvPr>
        </p:nvGraphicFramePr>
        <p:xfrm>
          <a:off x="-90488" y="1033463"/>
          <a:ext cx="5121276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6" name="Equation" r:id="rId3" imgW="393700" imgH="215900" progId="Equation.3">
                  <p:embed/>
                </p:oleObj>
              </mc:Choice>
              <mc:Fallback>
                <p:oleObj name="Equation" r:id="rId3" imgW="393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90488" y="1033463"/>
                        <a:ext cx="5121276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816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199773" y="1684000"/>
            <a:ext cx="3165294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7</a:t>
            </a:r>
            <a:endParaRPr lang="en-US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050008"/>
              </p:ext>
            </p:extLst>
          </p:nvPr>
        </p:nvGraphicFramePr>
        <p:xfrm>
          <a:off x="404813" y="1033463"/>
          <a:ext cx="4130675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0" name="Equation" r:id="rId3" imgW="317500" imgH="215900" progId="Equation.3">
                  <p:embed/>
                </p:oleObj>
              </mc:Choice>
              <mc:Fallback>
                <p:oleObj name="Equation" r:id="rId3" imgW="317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813" y="1033463"/>
                        <a:ext cx="4130675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816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199773" y="1684000"/>
            <a:ext cx="3165294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</a:t>
            </a:r>
            <a:r>
              <a:rPr lang="en-US" sz="11500" dirty="0">
                <a:solidFill>
                  <a:srgbClr val="FF0000"/>
                </a:solidFill>
              </a:rPr>
              <a:t>8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739458"/>
              </p:ext>
            </p:extLst>
          </p:nvPr>
        </p:nvGraphicFramePr>
        <p:xfrm>
          <a:off x="-7938" y="1016530"/>
          <a:ext cx="4956176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6" name="Equation" r:id="rId3" imgW="381000" imgH="215900" progId="Equation.3">
                  <p:embed/>
                </p:oleObj>
              </mc:Choice>
              <mc:Fallback>
                <p:oleObj name="Equation" r:id="rId3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7938" y="1016530"/>
                        <a:ext cx="4956176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696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199773" y="1684000"/>
            <a:ext cx="3165294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14</a:t>
            </a:r>
            <a:endParaRPr lang="en-US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179573"/>
              </p:ext>
            </p:extLst>
          </p:nvPr>
        </p:nvGraphicFramePr>
        <p:xfrm>
          <a:off x="-7938" y="1033463"/>
          <a:ext cx="4956176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4" name="Equation" r:id="rId3" imgW="381000" imgH="215900" progId="Equation.3">
                  <p:embed/>
                </p:oleObj>
              </mc:Choice>
              <mc:Fallback>
                <p:oleObj name="Equation" r:id="rId3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7938" y="1033463"/>
                        <a:ext cx="4956176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8286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199773" y="1684000"/>
            <a:ext cx="3165294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2</a:t>
            </a:r>
            <a:endParaRPr lang="en-US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591229"/>
              </p:ext>
            </p:extLst>
          </p:nvPr>
        </p:nvGraphicFramePr>
        <p:xfrm>
          <a:off x="900113" y="1033463"/>
          <a:ext cx="3138487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8" name="Equation" r:id="rId3" imgW="241300" imgH="215900" progId="Equation.3">
                  <p:embed/>
                </p:oleObj>
              </mc:Choice>
              <mc:Fallback>
                <p:oleObj name="Equation" r:id="rId3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0113" y="1033463"/>
                        <a:ext cx="3138487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1167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199773" y="1684000"/>
            <a:ext cx="3165294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15</a:t>
            </a:r>
            <a:endParaRPr lang="en-US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478303"/>
              </p:ext>
            </p:extLst>
          </p:nvPr>
        </p:nvGraphicFramePr>
        <p:xfrm>
          <a:off x="-90488" y="1033463"/>
          <a:ext cx="5121276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2" name="Equation" r:id="rId3" imgW="393700" imgH="215900" progId="Equation.3">
                  <p:embed/>
                </p:oleObj>
              </mc:Choice>
              <mc:Fallback>
                <p:oleObj name="Equation" r:id="rId3" imgW="393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90488" y="1033463"/>
                        <a:ext cx="5121276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1189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232686" y="1684000"/>
            <a:ext cx="3165294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19</a:t>
            </a:r>
            <a:endParaRPr lang="en-US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331608"/>
              </p:ext>
            </p:extLst>
          </p:nvPr>
        </p:nvGraphicFramePr>
        <p:xfrm>
          <a:off x="-289467" y="1033463"/>
          <a:ext cx="6773863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2" name="Equation" r:id="rId3" imgW="520700" imgH="215900" progId="Equation.3">
                  <p:embed/>
                </p:oleObj>
              </mc:Choice>
              <mc:Fallback>
                <p:oleObj name="Equation" r:id="rId3" imgW="520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9467" y="1033463"/>
                        <a:ext cx="6773863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030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199773" y="1684000"/>
            <a:ext cx="3165294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10</a:t>
            </a:r>
            <a:endParaRPr lang="en-US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993940"/>
              </p:ext>
            </p:extLst>
          </p:nvPr>
        </p:nvGraphicFramePr>
        <p:xfrm>
          <a:off x="-7938" y="1033463"/>
          <a:ext cx="4956176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6" name="Equation" r:id="rId3" imgW="381000" imgH="215900" progId="Equation.3">
                  <p:embed/>
                </p:oleObj>
              </mc:Choice>
              <mc:Fallback>
                <p:oleObj name="Equation" r:id="rId3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7938" y="1033463"/>
                        <a:ext cx="4956176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7533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199773" y="1684000"/>
            <a:ext cx="3165294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9</a:t>
            </a:r>
            <a:endParaRPr lang="en-US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810162"/>
              </p:ext>
            </p:extLst>
          </p:nvPr>
        </p:nvGraphicFramePr>
        <p:xfrm>
          <a:off x="487363" y="1033463"/>
          <a:ext cx="3965575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8" name="Equation" r:id="rId3" imgW="304800" imgH="215900" progId="Equation.3">
                  <p:embed/>
                </p:oleObj>
              </mc:Choice>
              <mc:Fallback>
                <p:oleObj name="Equation" r:id="rId3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363" y="1033463"/>
                        <a:ext cx="3965575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191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199773" y="1684000"/>
            <a:ext cx="3165294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6</a:t>
            </a:r>
            <a:endParaRPr lang="en-US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633831"/>
              </p:ext>
            </p:extLst>
          </p:nvPr>
        </p:nvGraphicFramePr>
        <p:xfrm>
          <a:off x="404813" y="1033463"/>
          <a:ext cx="4130675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3" name="Equation" r:id="rId3" imgW="317500" imgH="215900" progId="Equation.3">
                  <p:embed/>
                </p:oleObj>
              </mc:Choice>
              <mc:Fallback>
                <p:oleObj name="Equation" r:id="rId3" imgW="317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813" y="1033463"/>
                        <a:ext cx="4130675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367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199773" y="1684000"/>
            <a:ext cx="3165294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13</a:t>
            </a:r>
            <a:endParaRPr lang="en-US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764320"/>
              </p:ext>
            </p:extLst>
          </p:nvPr>
        </p:nvGraphicFramePr>
        <p:xfrm>
          <a:off x="-7938" y="1033463"/>
          <a:ext cx="4956176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7" name="Equation" r:id="rId3" imgW="381000" imgH="215900" progId="Equation.3">
                  <p:embed/>
                </p:oleObj>
              </mc:Choice>
              <mc:Fallback>
                <p:oleObj name="Equation" r:id="rId3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7938" y="1033463"/>
                        <a:ext cx="4956176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367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199773" y="1684000"/>
            <a:ext cx="3165294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</a:t>
            </a:r>
            <a:r>
              <a:rPr lang="en-US" sz="11500" dirty="0">
                <a:solidFill>
                  <a:srgbClr val="FF0000"/>
                </a:solidFill>
              </a:rPr>
              <a:t>7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596850"/>
              </p:ext>
            </p:extLst>
          </p:nvPr>
        </p:nvGraphicFramePr>
        <p:xfrm>
          <a:off x="487363" y="868363"/>
          <a:ext cx="3965575" cy="313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8" name="Equation" r:id="rId3" imgW="304800" imgH="241300" progId="Equation.3">
                  <p:embed/>
                </p:oleObj>
              </mc:Choice>
              <mc:Fallback>
                <p:oleObj name="Equation" r:id="rId3" imgW="304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363" y="868363"/>
                        <a:ext cx="3965575" cy="3138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030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199773" y="1684000"/>
            <a:ext cx="3165294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16</a:t>
            </a:r>
            <a:endParaRPr lang="en-US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346612"/>
              </p:ext>
            </p:extLst>
          </p:nvPr>
        </p:nvGraphicFramePr>
        <p:xfrm>
          <a:off x="-90488" y="1033463"/>
          <a:ext cx="5121276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1" name="Equation" r:id="rId3" imgW="393700" imgH="215900" progId="Equation.3">
                  <p:embed/>
                </p:oleObj>
              </mc:Choice>
              <mc:Fallback>
                <p:oleObj name="Equation" r:id="rId3" imgW="393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90488" y="1033463"/>
                        <a:ext cx="5121276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367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199773" y="1684000"/>
            <a:ext cx="3165294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4</a:t>
            </a:r>
            <a:endParaRPr lang="en-US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061124"/>
              </p:ext>
            </p:extLst>
          </p:nvPr>
        </p:nvGraphicFramePr>
        <p:xfrm>
          <a:off x="487363" y="1033463"/>
          <a:ext cx="3965575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5" name="Equation" r:id="rId3" imgW="304800" imgH="215900" progId="Equation.3">
                  <p:embed/>
                </p:oleObj>
              </mc:Choice>
              <mc:Fallback>
                <p:oleObj name="Equation" r:id="rId3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363" y="1033463"/>
                        <a:ext cx="3965575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367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199773" y="1684000"/>
            <a:ext cx="3165294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18</a:t>
            </a:r>
            <a:endParaRPr lang="en-US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007431"/>
              </p:ext>
            </p:extLst>
          </p:nvPr>
        </p:nvGraphicFramePr>
        <p:xfrm>
          <a:off x="-90488" y="1033463"/>
          <a:ext cx="5121276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9" name="Equation" r:id="rId3" imgW="393700" imgH="215900" progId="Equation.3">
                  <p:embed/>
                </p:oleObj>
              </mc:Choice>
              <mc:Fallback>
                <p:oleObj name="Equation" r:id="rId3" imgW="393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90488" y="1033463"/>
                        <a:ext cx="5121276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367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166840" y="4088534"/>
            <a:ext cx="3165294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24</a:t>
            </a:r>
            <a:endParaRPr lang="en-US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065275"/>
              </p:ext>
            </p:extLst>
          </p:nvPr>
        </p:nvGraphicFramePr>
        <p:xfrm>
          <a:off x="747712" y="813329"/>
          <a:ext cx="7104063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2" name="Equation" r:id="rId3" imgW="546100" imgH="215900" progId="Equation.3">
                  <p:embed/>
                </p:oleObj>
              </mc:Choice>
              <mc:Fallback>
                <p:oleObj name="Equation" r:id="rId3" imgW="546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7712" y="813329"/>
                        <a:ext cx="7104063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030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199773" y="1684000"/>
            <a:ext cx="3165294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19</a:t>
            </a:r>
            <a:endParaRPr lang="en-US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191661"/>
              </p:ext>
            </p:extLst>
          </p:nvPr>
        </p:nvGraphicFramePr>
        <p:xfrm>
          <a:off x="-7938" y="1033463"/>
          <a:ext cx="4956176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0" name="Equation" r:id="rId3" imgW="381000" imgH="215900" progId="Equation.3">
                  <p:embed/>
                </p:oleObj>
              </mc:Choice>
              <mc:Fallback>
                <p:oleObj name="Equation" r:id="rId3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7938" y="1033463"/>
                        <a:ext cx="4956176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8305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199773" y="1684000"/>
            <a:ext cx="3165294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17</a:t>
            </a:r>
            <a:endParaRPr lang="en-US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15859"/>
              </p:ext>
            </p:extLst>
          </p:nvPr>
        </p:nvGraphicFramePr>
        <p:xfrm>
          <a:off x="-90488" y="1033463"/>
          <a:ext cx="5121276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2" name="Equation" r:id="rId3" imgW="393700" imgH="215900" progId="Equation.3">
                  <p:embed/>
                </p:oleObj>
              </mc:Choice>
              <mc:Fallback>
                <p:oleObj name="Equation" r:id="rId3" imgW="393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90488" y="1033463"/>
                        <a:ext cx="5121276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1449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199773" y="1684000"/>
            <a:ext cx="3165294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14</a:t>
            </a:r>
            <a:endParaRPr lang="en-US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655835"/>
              </p:ext>
            </p:extLst>
          </p:nvPr>
        </p:nvGraphicFramePr>
        <p:xfrm>
          <a:off x="-7938" y="1033463"/>
          <a:ext cx="4956176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6" name="Equation" r:id="rId3" imgW="381000" imgH="215900" progId="Equation.3">
                  <p:embed/>
                </p:oleObj>
              </mc:Choice>
              <mc:Fallback>
                <p:oleObj name="Equation" r:id="rId3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7938" y="1033463"/>
                        <a:ext cx="4956176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3178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199773" y="1684000"/>
            <a:ext cx="3165294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8</a:t>
            </a:r>
            <a:endParaRPr lang="en-US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19442"/>
              </p:ext>
            </p:extLst>
          </p:nvPr>
        </p:nvGraphicFramePr>
        <p:xfrm>
          <a:off x="404813" y="1033463"/>
          <a:ext cx="4130675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3" imgW="317500" imgH="215900" progId="Equation.3">
                  <p:embed/>
                </p:oleObj>
              </mc:Choice>
              <mc:Fallback>
                <p:oleObj name="Equation" r:id="rId3" imgW="317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813" y="1033463"/>
                        <a:ext cx="4130675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199773" y="1684000"/>
            <a:ext cx="3165294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15</a:t>
            </a:r>
            <a:endParaRPr lang="en-US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076164"/>
              </p:ext>
            </p:extLst>
          </p:nvPr>
        </p:nvGraphicFramePr>
        <p:xfrm>
          <a:off x="-90488" y="1033463"/>
          <a:ext cx="5121276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0" name="Equation" r:id="rId3" imgW="393700" imgH="215900" progId="Equation.3">
                  <p:embed/>
                </p:oleObj>
              </mc:Choice>
              <mc:Fallback>
                <p:oleObj name="Equation" r:id="rId3" imgW="393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90488" y="1033463"/>
                        <a:ext cx="5121276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1399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199773" y="1684000"/>
            <a:ext cx="3165294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13</a:t>
            </a:r>
            <a:endParaRPr lang="en-US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216043"/>
              </p:ext>
            </p:extLst>
          </p:nvPr>
        </p:nvGraphicFramePr>
        <p:xfrm>
          <a:off x="-7938" y="1033463"/>
          <a:ext cx="4956176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4" name="Equation" r:id="rId3" imgW="381000" imgH="215900" progId="Equation.3">
                  <p:embed/>
                </p:oleObj>
              </mc:Choice>
              <mc:Fallback>
                <p:oleObj name="Equation" r:id="rId3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7938" y="1033463"/>
                        <a:ext cx="4956176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1860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199773" y="1684000"/>
            <a:ext cx="3165294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16</a:t>
            </a:r>
            <a:endParaRPr lang="en-US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279888"/>
              </p:ext>
            </p:extLst>
          </p:nvPr>
        </p:nvGraphicFramePr>
        <p:xfrm>
          <a:off x="-90488" y="1033463"/>
          <a:ext cx="5121276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8" name="Equation" r:id="rId3" imgW="393700" imgH="215900" progId="Equation.3">
                  <p:embed/>
                </p:oleObj>
              </mc:Choice>
              <mc:Fallback>
                <p:oleObj name="Equation" r:id="rId3" imgW="393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90488" y="1033463"/>
                        <a:ext cx="5121276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5736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436835" y="1684000"/>
            <a:ext cx="3165294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16</a:t>
            </a:r>
            <a:endParaRPr lang="en-US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128356"/>
              </p:ext>
            </p:extLst>
          </p:nvPr>
        </p:nvGraphicFramePr>
        <p:xfrm>
          <a:off x="311675" y="868363"/>
          <a:ext cx="4791075" cy="313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0" name="Equation" r:id="rId3" imgW="368300" imgH="241300" progId="Equation.3">
                  <p:embed/>
                </p:oleObj>
              </mc:Choice>
              <mc:Fallback>
                <p:oleObj name="Equation" r:id="rId3" imgW="368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675" y="868363"/>
                        <a:ext cx="4791075" cy="3138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030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199773" y="1684000"/>
            <a:ext cx="3165294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18</a:t>
            </a:r>
            <a:endParaRPr lang="en-US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787782"/>
              </p:ext>
            </p:extLst>
          </p:nvPr>
        </p:nvGraphicFramePr>
        <p:xfrm>
          <a:off x="-90488" y="1033463"/>
          <a:ext cx="5121276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2" name="Equation" r:id="rId3" imgW="393700" imgH="215900" progId="Equation.3">
                  <p:embed/>
                </p:oleObj>
              </mc:Choice>
              <mc:Fallback>
                <p:oleObj name="Equation" r:id="rId3" imgW="393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90488" y="1033463"/>
                        <a:ext cx="5121276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6832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199773" y="1684000"/>
            <a:ext cx="3165294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13</a:t>
            </a:r>
            <a:endParaRPr lang="en-US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108788"/>
              </p:ext>
            </p:extLst>
          </p:nvPr>
        </p:nvGraphicFramePr>
        <p:xfrm>
          <a:off x="-7938" y="1033463"/>
          <a:ext cx="4956176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2" name="Equation" r:id="rId3" imgW="381000" imgH="215900" progId="Equation.3">
                  <p:embed/>
                </p:oleObj>
              </mc:Choice>
              <mc:Fallback>
                <p:oleObj name="Equation" r:id="rId3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7938" y="1033463"/>
                        <a:ext cx="4956176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6735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610031" y="3797931"/>
            <a:ext cx="3165294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18</a:t>
            </a:r>
            <a:endParaRPr lang="en-US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51827"/>
              </p:ext>
            </p:extLst>
          </p:nvPr>
        </p:nvGraphicFramePr>
        <p:xfrm>
          <a:off x="1063095" y="813330"/>
          <a:ext cx="6608763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4" name="Equation" r:id="rId3" imgW="508000" imgH="215900" progId="Equation.3">
                  <p:embed/>
                </p:oleObj>
              </mc:Choice>
              <mc:Fallback>
                <p:oleObj name="Equation" r:id="rId3" imgW="508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3095" y="813330"/>
                        <a:ext cx="6608763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030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199773" y="1684000"/>
            <a:ext cx="3165294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18</a:t>
            </a:r>
            <a:endParaRPr lang="en-US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71051"/>
              </p:ext>
            </p:extLst>
          </p:nvPr>
        </p:nvGraphicFramePr>
        <p:xfrm>
          <a:off x="-90488" y="1033463"/>
          <a:ext cx="5121276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0" name="Equation" r:id="rId3" imgW="393700" imgH="215900" progId="Equation.3">
                  <p:embed/>
                </p:oleObj>
              </mc:Choice>
              <mc:Fallback>
                <p:oleObj name="Equation" r:id="rId3" imgW="393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90488" y="1033463"/>
                        <a:ext cx="5121276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603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199773" y="1684000"/>
            <a:ext cx="3165294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17</a:t>
            </a:r>
            <a:endParaRPr lang="en-US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107053"/>
              </p:ext>
            </p:extLst>
          </p:nvPr>
        </p:nvGraphicFramePr>
        <p:xfrm>
          <a:off x="-90488" y="1033463"/>
          <a:ext cx="5121276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0" name="Equation" r:id="rId3" imgW="393700" imgH="215900" progId="Equation.3">
                  <p:embed/>
                </p:oleObj>
              </mc:Choice>
              <mc:Fallback>
                <p:oleObj name="Equation" r:id="rId3" imgW="393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90488" y="1033463"/>
                        <a:ext cx="5121276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4512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199773" y="1684000"/>
            <a:ext cx="3165294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14</a:t>
            </a:r>
            <a:endParaRPr lang="en-US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620147"/>
              </p:ext>
            </p:extLst>
          </p:nvPr>
        </p:nvGraphicFramePr>
        <p:xfrm>
          <a:off x="-7938" y="1033463"/>
          <a:ext cx="4956176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4" name="Equation" r:id="rId3" imgW="381000" imgH="215900" progId="Equation.3">
                  <p:embed/>
                </p:oleObj>
              </mc:Choice>
              <mc:Fallback>
                <p:oleObj name="Equation" r:id="rId3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7938" y="1033463"/>
                        <a:ext cx="4956176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872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199773" y="1684000"/>
            <a:ext cx="3165294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12</a:t>
            </a:r>
            <a:endParaRPr lang="en-US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832284"/>
              </p:ext>
            </p:extLst>
          </p:nvPr>
        </p:nvGraphicFramePr>
        <p:xfrm>
          <a:off x="-7957" y="1032932"/>
          <a:ext cx="4956736" cy="2808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2" name="Equation" r:id="rId3" imgW="381000" imgH="215900" progId="Equation.3">
                  <p:embed/>
                </p:oleObj>
              </mc:Choice>
              <mc:Fallback>
                <p:oleObj name="Equation" r:id="rId3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7957" y="1032932"/>
                        <a:ext cx="4956736" cy="2808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816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199773" y="1684000"/>
            <a:ext cx="3165294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15</a:t>
            </a:r>
            <a:endParaRPr lang="en-US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705288"/>
              </p:ext>
            </p:extLst>
          </p:nvPr>
        </p:nvGraphicFramePr>
        <p:xfrm>
          <a:off x="-90488" y="1033463"/>
          <a:ext cx="5121276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8" name="Equation" r:id="rId3" imgW="393700" imgH="215900" progId="Equation.3">
                  <p:embed/>
                </p:oleObj>
              </mc:Choice>
              <mc:Fallback>
                <p:oleObj name="Equation" r:id="rId3" imgW="393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90488" y="1033463"/>
                        <a:ext cx="5121276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1040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199773" y="1684000"/>
            <a:ext cx="3165294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19</a:t>
            </a:r>
            <a:endParaRPr lang="en-US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489999"/>
              </p:ext>
            </p:extLst>
          </p:nvPr>
        </p:nvGraphicFramePr>
        <p:xfrm>
          <a:off x="-7938" y="1033463"/>
          <a:ext cx="4956176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6" name="Equation" r:id="rId3" imgW="381000" imgH="215900" progId="Equation.3">
                  <p:embed/>
                </p:oleObj>
              </mc:Choice>
              <mc:Fallback>
                <p:oleObj name="Equation" r:id="rId3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7938" y="1033463"/>
                        <a:ext cx="4956176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0529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199773" y="1684000"/>
            <a:ext cx="3165294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16</a:t>
            </a:r>
            <a:endParaRPr lang="en-US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086045"/>
              </p:ext>
            </p:extLst>
          </p:nvPr>
        </p:nvGraphicFramePr>
        <p:xfrm>
          <a:off x="-90488" y="1033463"/>
          <a:ext cx="5121276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6" name="Equation" r:id="rId3" imgW="393700" imgH="215900" progId="Equation.3">
                  <p:embed/>
                </p:oleObj>
              </mc:Choice>
              <mc:Fallback>
                <p:oleObj name="Equation" r:id="rId3" imgW="393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90488" y="1033463"/>
                        <a:ext cx="5121276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616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660706" y="4020800"/>
            <a:ext cx="6772094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</a:t>
            </a:r>
            <a:r>
              <a:rPr lang="en-US" sz="11500" dirty="0">
                <a:solidFill>
                  <a:srgbClr val="FF0000"/>
                </a:solidFill>
              </a:rPr>
              <a:t>3</a:t>
            </a:r>
            <a:r>
              <a:rPr lang="en-US" sz="11500" baseline="30000" dirty="0" smtClean="0">
                <a:solidFill>
                  <a:srgbClr val="FF0000"/>
                </a:solidFill>
              </a:rPr>
              <a:t>.</a:t>
            </a:r>
            <a:r>
              <a:rPr lang="en-US" sz="11500" dirty="0" smtClean="0">
                <a:solidFill>
                  <a:srgbClr val="FF0000"/>
                </a:solidFill>
              </a:rPr>
              <a:t>2 = 6</a:t>
            </a:r>
            <a:endParaRPr lang="en-US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070797"/>
              </p:ext>
            </p:extLst>
          </p:nvPr>
        </p:nvGraphicFramePr>
        <p:xfrm>
          <a:off x="-76200" y="896938"/>
          <a:ext cx="8920163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2" name="Equation" r:id="rId3" imgW="685800" imgH="215900" progId="Equation.3">
                  <p:embed/>
                </p:oleObj>
              </mc:Choice>
              <mc:Fallback>
                <p:oleObj name="Equation" r:id="rId3" imgW="685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76200" y="896938"/>
                        <a:ext cx="8920163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1487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533495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Decimal Challenge!</a:t>
            </a:r>
            <a:br>
              <a:rPr lang="en-US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Estimating Square Roots</a:t>
            </a:r>
            <a:endParaRPr lang="en-US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8131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690533" y="1684000"/>
            <a:ext cx="4318000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2.24</a:t>
            </a:r>
            <a:endParaRPr lang="en-US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512302"/>
              </p:ext>
            </p:extLst>
          </p:nvPr>
        </p:nvGraphicFramePr>
        <p:xfrm>
          <a:off x="900113" y="1033463"/>
          <a:ext cx="3138487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2" name="Equation" r:id="rId4" imgW="241300" imgH="215900" progId="Equation.3">
                  <p:embed/>
                </p:oleObj>
              </mc:Choice>
              <mc:Fallback>
                <p:oleObj name="Equation" r:id="rId4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0113" y="1033463"/>
                        <a:ext cx="3138487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4865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690533" y="1684000"/>
            <a:ext cx="4318000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6.78</a:t>
            </a:r>
            <a:endParaRPr lang="en-US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521199"/>
              </p:ext>
            </p:extLst>
          </p:nvPr>
        </p:nvGraphicFramePr>
        <p:xfrm>
          <a:off x="404813" y="1033463"/>
          <a:ext cx="4129087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4" name="Equation" r:id="rId4" imgW="317500" imgH="215900" progId="Equation.3">
                  <p:embed/>
                </p:oleObj>
              </mc:Choice>
              <mc:Fallback>
                <p:oleObj name="Equation" r:id="rId4" imgW="317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4813" y="1033463"/>
                        <a:ext cx="4129087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977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690533" y="1684000"/>
            <a:ext cx="4318000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4.12</a:t>
            </a:r>
            <a:endParaRPr lang="en-US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116511"/>
              </p:ext>
            </p:extLst>
          </p:nvPr>
        </p:nvGraphicFramePr>
        <p:xfrm>
          <a:off x="487363" y="1033463"/>
          <a:ext cx="3963987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1" name="Equation" r:id="rId4" imgW="304800" imgH="215900" progId="Equation.3">
                  <p:embed/>
                </p:oleObj>
              </mc:Choice>
              <mc:Fallback>
                <p:oleObj name="Equation" r:id="rId4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7363" y="1033463"/>
                        <a:ext cx="3963987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6808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690533" y="1684000"/>
            <a:ext cx="4318000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2.24</a:t>
            </a:r>
            <a:endParaRPr lang="en-US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326227"/>
              </p:ext>
            </p:extLst>
          </p:nvPr>
        </p:nvGraphicFramePr>
        <p:xfrm>
          <a:off x="900113" y="1033463"/>
          <a:ext cx="3138487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5" name="Equation" r:id="rId4" imgW="241300" imgH="215900" progId="Equation.3">
                  <p:embed/>
                </p:oleObj>
              </mc:Choice>
              <mc:Fallback>
                <p:oleObj name="Equation" r:id="rId4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0113" y="1033463"/>
                        <a:ext cx="3138487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3312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775197" y="1684000"/>
            <a:ext cx="3979333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= 10.25</a:t>
            </a:r>
            <a:endParaRPr lang="en-US" sz="96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169375"/>
              </p:ext>
            </p:extLst>
          </p:nvPr>
        </p:nvGraphicFramePr>
        <p:xfrm>
          <a:off x="-196315" y="1033463"/>
          <a:ext cx="4789487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8" name="Equation" r:id="rId4" imgW="368300" imgH="215900" progId="Equation.3">
                  <p:embed/>
                </p:oleObj>
              </mc:Choice>
              <mc:Fallback>
                <p:oleObj name="Equation" r:id="rId4" imgW="368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96315" y="1033463"/>
                        <a:ext cx="4789487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977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199773" y="1684000"/>
            <a:ext cx="3165294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19</a:t>
            </a:r>
            <a:endParaRPr lang="en-US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948718"/>
              </p:ext>
            </p:extLst>
          </p:nvPr>
        </p:nvGraphicFramePr>
        <p:xfrm>
          <a:off x="-7957" y="1032932"/>
          <a:ext cx="4956736" cy="2808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6" name="Equation" r:id="rId3" imgW="381000" imgH="215900" progId="Equation.3">
                  <p:embed/>
                </p:oleObj>
              </mc:Choice>
              <mc:Fallback>
                <p:oleObj name="Equation" r:id="rId3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7957" y="1032932"/>
                        <a:ext cx="4956736" cy="2808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816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825997" y="1684000"/>
            <a:ext cx="3911600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= 17.32</a:t>
            </a:r>
            <a:endParaRPr lang="en-US" sz="96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868782"/>
              </p:ext>
            </p:extLst>
          </p:nvPr>
        </p:nvGraphicFramePr>
        <p:xfrm>
          <a:off x="-192086" y="1033463"/>
          <a:ext cx="5119688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2" name="Equation" r:id="rId4" imgW="393700" imgH="215900" progId="Equation.3">
                  <p:embed/>
                </p:oleObj>
              </mc:Choice>
              <mc:Fallback>
                <p:oleObj name="Equation" r:id="rId4" imgW="393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92086" y="1033463"/>
                        <a:ext cx="5119688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977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029193" y="1684000"/>
            <a:ext cx="3928534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= 14.66</a:t>
            </a:r>
            <a:endParaRPr lang="en-US" sz="96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305231"/>
              </p:ext>
            </p:extLst>
          </p:nvPr>
        </p:nvGraphicFramePr>
        <p:xfrm>
          <a:off x="-90488" y="1033463"/>
          <a:ext cx="5119688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6" name="Equation" r:id="rId4" imgW="393700" imgH="215900" progId="Equation.3">
                  <p:embed/>
                </p:oleObj>
              </mc:Choice>
              <mc:Fallback>
                <p:oleObj name="Equation" r:id="rId4" imgW="393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90488" y="1033463"/>
                        <a:ext cx="5119688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977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079992" y="1684000"/>
            <a:ext cx="3962400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= 12.33</a:t>
            </a:r>
            <a:endParaRPr lang="en-US" sz="96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396382"/>
              </p:ext>
            </p:extLst>
          </p:nvPr>
        </p:nvGraphicFramePr>
        <p:xfrm>
          <a:off x="-7938" y="1033463"/>
          <a:ext cx="4954588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0" name="Equation" r:id="rId4" imgW="381000" imgH="215900" progId="Equation.3">
                  <p:embed/>
                </p:oleObj>
              </mc:Choice>
              <mc:Fallback>
                <p:oleObj name="Equation" r:id="rId4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7938" y="1033463"/>
                        <a:ext cx="4954588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977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079992" y="1684000"/>
            <a:ext cx="3962400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= 11.79</a:t>
            </a:r>
            <a:endParaRPr lang="en-US" sz="96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92249"/>
              </p:ext>
            </p:extLst>
          </p:nvPr>
        </p:nvGraphicFramePr>
        <p:xfrm>
          <a:off x="-7938" y="1033463"/>
          <a:ext cx="4954588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9" name="Equation" r:id="rId4" imgW="381000" imgH="215900" progId="Equation.3">
                  <p:embed/>
                </p:oleObj>
              </mc:Choice>
              <mc:Fallback>
                <p:oleObj name="Equation" r:id="rId4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7938" y="1033463"/>
                        <a:ext cx="4954588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9615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Simplifying Square Roots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2933" y="1600200"/>
            <a:ext cx="5334000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By estimating, we know this is about 2.8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a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perfect square </a:t>
            </a:r>
            <a:r>
              <a:rPr lang="en-US" dirty="0" smtClean="0"/>
              <a:t>by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factoring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Rewrite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Take out the square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814573"/>
              </p:ext>
            </p:extLst>
          </p:nvPr>
        </p:nvGraphicFramePr>
        <p:xfrm>
          <a:off x="742425" y="1735670"/>
          <a:ext cx="1055687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5" name="Equation" r:id="rId4" imgW="228600" imgH="215900" progId="Equation.3">
                  <p:embed/>
                </p:oleObj>
              </mc:Choice>
              <mc:Fallback>
                <p:oleObj name="Equation" r:id="rId4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2425" y="1735670"/>
                        <a:ext cx="1055687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679520"/>
              </p:ext>
            </p:extLst>
          </p:nvPr>
        </p:nvGraphicFramePr>
        <p:xfrm>
          <a:off x="514350" y="3823738"/>
          <a:ext cx="181927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6" name="Equation" r:id="rId6" imgW="393700" imgH="215900" progId="Equation.3">
                  <p:embed/>
                </p:oleObj>
              </mc:Choice>
              <mc:Fallback>
                <p:oleObj name="Equation" r:id="rId6" imgW="393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4350" y="3823738"/>
                        <a:ext cx="1819275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347808"/>
              </p:ext>
            </p:extLst>
          </p:nvPr>
        </p:nvGraphicFramePr>
        <p:xfrm>
          <a:off x="690563" y="5298543"/>
          <a:ext cx="1466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7" name="Equation" r:id="rId8" imgW="317500" imgH="215900" progId="Equation.3">
                  <p:embed/>
                </p:oleObj>
              </mc:Choice>
              <mc:Fallback>
                <p:oleObj name="Equation" r:id="rId8" imgW="317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0563" y="5298543"/>
                        <a:ext cx="1466850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015997" y="4045671"/>
            <a:ext cx="594866" cy="654353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42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32930" y="2929467"/>
            <a:ext cx="8243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 </a:t>
            </a:r>
            <a:r>
              <a:rPr lang="en-US" sz="3200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Chevron 8"/>
          <p:cNvSpPr/>
          <p:nvPr/>
        </p:nvSpPr>
        <p:spPr>
          <a:xfrm rot="16200000">
            <a:off x="1266032" y="2601570"/>
            <a:ext cx="377612" cy="481380"/>
          </a:xfrm>
          <a:prstGeom prst="chevron">
            <a:avLst>
              <a:gd name="adj" fmla="val 80864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007201" y="4818555"/>
            <a:ext cx="327231" cy="684776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964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>Example 1</a:t>
            </a:r>
            <a:br>
              <a:rPr lang="en-US" sz="3200" b="1" dirty="0" smtClean="0"/>
            </a:br>
            <a:r>
              <a:rPr lang="en-US" sz="3200" dirty="0" smtClean="0"/>
              <a:t>Simplify the square root.  Do not use decimals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2933" y="1600200"/>
            <a:ext cx="5334000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By estimating, we know this is about 5.2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a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perfect square </a:t>
            </a:r>
            <a:r>
              <a:rPr lang="en-US" dirty="0" smtClean="0"/>
              <a:t>by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factoring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Rewrite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Take out the square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13321"/>
              </p:ext>
            </p:extLst>
          </p:nvPr>
        </p:nvGraphicFramePr>
        <p:xfrm>
          <a:off x="538163" y="1735138"/>
          <a:ext cx="1466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04" name="Equation" r:id="rId4" imgW="317500" imgH="215900" progId="Equation.3">
                  <p:embed/>
                </p:oleObj>
              </mc:Choice>
              <mc:Fallback>
                <p:oleObj name="Equation" r:id="rId4" imgW="317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8163" y="1735138"/>
                        <a:ext cx="1466850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241306"/>
              </p:ext>
            </p:extLst>
          </p:nvPr>
        </p:nvGraphicFramePr>
        <p:xfrm>
          <a:off x="542925" y="3824288"/>
          <a:ext cx="1760538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05" name="Equation" r:id="rId6" imgW="381000" imgH="215900" progId="Equation.3">
                  <p:embed/>
                </p:oleObj>
              </mc:Choice>
              <mc:Fallback>
                <p:oleObj name="Equation" r:id="rId6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2925" y="3824288"/>
                        <a:ext cx="1760538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190140"/>
              </p:ext>
            </p:extLst>
          </p:nvPr>
        </p:nvGraphicFramePr>
        <p:xfrm>
          <a:off x="719138" y="5299075"/>
          <a:ext cx="1408112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06" name="Equation" r:id="rId8" imgW="304800" imgH="215900" progId="Equation.3">
                  <p:embed/>
                </p:oleObj>
              </mc:Choice>
              <mc:Fallback>
                <p:oleObj name="Equation" r:id="rId8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9138" y="5299075"/>
                        <a:ext cx="1408112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015997" y="4045671"/>
            <a:ext cx="594866" cy="654353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42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32930" y="2929467"/>
            <a:ext cx="8283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</a:p>
        </p:txBody>
      </p:sp>
      <p:sp>
        <p:nvSpPr>
          <p:cNvPr id="9" name="Chevron 8"/>
          <p:cNvSpPr/>
          <p:nvPr/>
        </p:nvSpPr>
        <p:spPr>
          <a:xfrm rot="16200000">
            <a:off x="1266032" y="2601570"/>
            <a:ext cx="377612" cy="481380"/>
          </a:xfrm>
          <a:prstGeom prst="chevron">
            <a:avLst>
              <a:gd name="adj" fmla="val 80864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007201" y="4818555"/>
            <a:ext cx="327231" cy="684776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46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>Example 2 </a:t>
            </a:r>
            <a:br>
              <a:rPr lang="en-US" sz="3200" b="1" dirty="0" smtClean="0"/>
            </a:br>
            <a:r>
              <a:rPr lang="en-US" sz="3200" dirty="0" smtClean="0"/>
              <a:t>Simplify the square root.  Do not use decimals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2933" y="1600200"/>
            <a:ext cx="5334000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By estimating, we know this is about 4.5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a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perfect square </a:t>
            </a:r>
            <a:r>
              <a:rPr lang="en-US" dirty="0" smtClean="0"/>
              <a:t>by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factoring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Rewrite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Take out the square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716435"/>
              </p:ext>
            </p:extLst>
          </p:nvPr>
        </p:nvGraphicFramePr>
        <p:xfrm>
          <a:off x="538163" y="1735138"/>
          <a:ext cx="1466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16" name="Equation" r:id="rId4" imgW="317500" imgH="215900" progId="Equation.3">
                  <p:embed/>
                </p:oleObj>
              </mc:Choice>
              <mc:Fallback>
                <p:oleObj name="Equation" r:id="rId4" imgW="317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8163" y="1735138"/>
                        <a:ext cx="1466850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917984"/>
              </p:ext>
            </p:extLst>
          </p:nvPr>
        </p:nvGraphicFramePr>
        <p:xfrm>
          <a:off x="514350" y="3824288"/>
          <a:ext cx="181927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17" name="Equation" r:id="rId6" imgW="393700" imgH="215900" progId="Equation.3">
                  <p:embed/>
                </p:oleObj>
              </mc:Choice>
              <mc:Fallback>
                <p:oleObj name="Equation" r:id="rId6" imgW="393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4350" y="3824288"/>
                        <a:ext cx="1819275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063229"/>
              </p:ext>
            </p:extLst>
          </p:nvPr>
        </p:nvGraphicFramePr>
        <p:xfrm>
          <a:off x="690563" y="5299075"/>
          <a:ext cx="1466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18" name="Equation" r:id="rId8" imgW="317500" imgH="215900" progId="Equation.3">
                  <p:embed/>
                </p:oleObj>
              </mc:Choice>
              <mc:Fallback>
                <p:oleObj name="Equation" r:id="rId8" imgW="317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0563" y="5299075"/>
                        <a:ext cx="1466850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015997" y="4045671"/>
            <a:ext cx="594866" cy="654353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42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32930" y="2929467"/>
            <a:ext cx="8283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 </a:t>
            </a:r>
            <a:r>
              <a:rPr lang="en-US" sz="3200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</a:p>
        </p:txBody>
      </p:sp>
      <p:sp>
        <p:nvSpPr>
          <p:cNvPr id="9" name="Chevron 8"/>
          <p:cNvSpPr/>
          <p:nvPr/>
        </p:nvSpPr>
        <p:spPr>
          <a:xfrm rot="16200000">
            <a:off x="1266032" y="2601570"/>
            <a:ext cx="377612" cy="481380"/>
          </a:xfrm>
          <a:prstGeom prst="chevron">
            <a:avLst>
              <a:gd name="adj" fmla="val 80864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007201" y="4818555"/>
            <a:ext cx="327231" cy="684776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1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>Example 3</a:t>
            </a:r>
            <a:br>
              <a:rPr lang="en-US" sz="3200" b="1" dirty="0" smtClean="0"/>
            </a:br>
            <a:r>
              <a:rPr lang="en-US" sz="3200" dirty="0" smtClean="0"/>
              <a:t>Simplify the square root.  Do not use decimals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2933" y="1600200"/>
            <a:ext cx="5334000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By estimating, we know this is about 7.1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a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perfect square </a:t>
            </a:r>
            <a:r>
              <a:rPr lang="en-US" dirty="0" smtClean="0"/>
              <a:t>by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factoring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Rewrite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Take out the square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044362"/>
              </p:ext>
            </p:extLst>
          </p:nvPr>
        </p:nvGraphicFramePr>
        <p:xfrm>
          <a:off x="538163" y="1735138"/>
          <a:ext cx="1466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1" name="Equation" r:id="rId4" imgW="317500" imgH="215900" progId="Equation.3">
                  <p:embed/>
                </p:oleObj>
              </mc:Choice>
              <mc:Fallback>
                <p:oleObj name="Equation" r:id="rId4" imgW="317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8163" y="1735138"/>
                        <a:ext cx="1466850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668629"/>
              </p:ext>
            </p:extLst>
          </p:nvPr>
        </p:nvGraphicFramePr>
        <p:xfrm>
          <a:off x="338138" y="3824288"/>
          <a:ext cx="21717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2" name="Equation" r:id="rId6" imgW="469900" imgH="215900" progId="Equation.3">
                  <p:embed/>
                </p:oleObj>
              </mc:Choice>
              <mc:Fallback>
                <p:oleObj name="Equation" r:id="rId6" imgW="469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8138" y="3824288"/>
                        <a:ext cx="2171700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026274"/>
              </p:ext>
            </p:extLst>
          </p:nvPr>
        </p:nvGraphicFramePr>
        <p:xfrm>
          <a:off x="690563" y="5299075"/>
          <a:ext cx="1466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3" name="Equation" r:id="rId8" imgW="317500" imgH="215900" progId="Equation.3">
                  <p:embed/>
                </p:oleObj>
              </mc:Choice>
              <mc:Fallback>
                <p:oleObj name="Equation" r:id="rId8" imgW="317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0563" y="5299075"/>
                        <a:ext cx="1466850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914399" y="4028738"/>
            <a:ext cx="679532" cy="747486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42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399" y="2929467"/>
            <a:ext cx="10363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25 </a:t>
            </a:r>
            <a:r>
              <a:rPr lang="en-US" sz="3200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Chevron 8"/>
          <p:cNvSpPr/>
          <p:nvPr/>
        </p:nvSpPr>
        <p:spPr>
          <a:xfrm rot="16200000">
            <a:off x="1266032" y="2601570"/>
            <a:ext cx="377612" cy="481380"/>
          </a:xfrm>
          <a:prstGeom prst="chevron">
            <a:avLst>
              <a:gd name="adj" fmla="val 80864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007201" y="4818555"/>
            <a:ext cx="327231" cy="684776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058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>Example 4</a:t>
            </a:r>
            <a:br>
              <a:rPr lang="en-US" sz="3200" b="1" dirty="0" smtClean="0"/>
            </a:br>
            <a:r>
              <a:rPr lang="en-US" sz="3200" dirty="0" smtClean="0"/>
              <a:t>Simplify the square root.  Do not use decimals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2933" y="1600200"/>
            <a:ext cx="5334000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By estimating, we know this is about 4.9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a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perfect square </a:t>
            </a:r>
            <a:r>
              <a:rPr lang="en-US" dirty="0" smtClean="0"/>
              <a:t>by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factoring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Rewrite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Take out the square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268431"/>
              </p:ext>
            </p:extLst>
          </p:nvPr>
        </p:nvGraphicFramePr>
        <p:xfrm>
          <a:off x="538163" y="1735138"/>
          <a:ext cx="1466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2" name="Equation" r:id="rId4" imgW="317500" imgH="215900" progId="Equation.3">
                  <p:embed/>
                </p:oleObj>
              </mc:Choice>
              <mc:Fallback>
                <p:oleObj name="Equation" r:id="rId4" imgW="317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8163" y="1735138"/>
                        <a:ext cx="1466850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123549"/>
              </p:ext>
            </p:extLst>
          </p:nvPr>
        </p:nvGraphicFramePr>
        <p:xfrm>
          <a:off x="512763" y="3824288"/>
          <a:ext cx="1820862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3" name="Equation" r:id="rId6" imgW="393700" imgH="215900" progId="Equation.3">
                  <p:embed/>
                </p:oleObj>
              </mc:Choice>
              <mc:Fallback>
                <p:oleObj name="Equation" r:id="rId6" imgW="393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2763" y="3824288"/>
                        <a:ext cx="1820862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190966"/>
              </p:ext>
            </p:extLst>
          </p:nvPr>
        </p:nvGraphicFramePr>
        <p:xfrm>
          <a:off x="690563" y="5299075"/>
          <a:ext cx="1466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4" name="Equation" r:id="rId8" imgW="317500" imgH="215900" progId="Equation.3">
                  <p:embed/>
                </p:oleObj>
              </mc:Choice>
              <mc:Fallback>
                <p:oleObj name="Equation" r:id="rId8" imgW="317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0563" y="5299075"/>
                        <a:ext cx="1466850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914399" y="4028738"/>
            <a:ext cx="679532" cy="747486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42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15997" y="2929467"/>
            <a:ext cx="8283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 </a:t>
            </a:r>
            <a:r>
              <a:rPr lang="en-US" sz="3200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</a:p>
        </p:txBody>
      </p:sp>
      <p:sp>
        <p:nvSpPr>
          <p:cNvPr id="9" name="Chevron 8"/>
          <p:cNvSpPr/>
          <p:nvPr/>
        </p:nvSpPr>
        <p:spPr>
          <a:xfrm rot="16200000">
            <a:off x="1266032" y="2601570"/>
            <a:ext cx="377612" cy="481380"/>
          </a:xfrm>
          <a:prstGeom prst="chevron">
            <a:avLst>
              <a:gd name="adj" fmla="val 80864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007201" y="4818555"/>
            <a:ext cx="327231" cy="684776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154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Simplify the square root.  Do not use decimals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170177"/>
              </p:ext>
            </p:extLst>
          </p:nvPr>
        </p:nvGraphicFramePr>
        <p:xfrm>
          <a:off x="635000" y="2282826"/>
          <a:ext cx="1408113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8" name="Equation" r:id="rId4" imgW="304800" imgH="215900" progId="Equation.3">
                  <p:embed/>
                </p:oleObj>
              </mc:Choice>
              <mc:Fallback>
                <p:oleObj name="Equation" r:id="rId4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5000" y="2282826"/>
                        <a:ext cx="1408113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543804"/>
              </p:ext>
            </p:extLst>
          </p:nvPr>
        </p:nvGraphicFramePr>
        <p:xfrm>
          <a:off x="688975" y="5069946"/>
          <a:ext cx="1468438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9" name="Equation" r:id="rId6" imgW="317500" imgH="215900" progId="Equation.3">
                  <p:embed/>
                </p:oleObj>
              </mc:Choice>
              <mc:Fallback>
                <p:oleObj name="Equation" r:id="rId6" imgW="317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8975" y="5069946"/>
                        <a:ext cx="1468438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587767"/>
              </p:ext>
            </p:extLst>
          </p:nvPr>
        </p:nvGraphicFramePr>
        <p:xfrm>
          <a:off x="2822575" y="2251078"/>
          <a:ext cx="23495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50" name="Equation" r:id="rId8" imgW="508000" imgH="215900" progId="Equation.3">
                  <p:embed/>
                </p:oleObj>
              </mc:Choice>
              <mc:Fallback>
                <p:oleObj name="Equation" r:id="rId8" imgW="508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22575" y="2251078"/>
                        <a:ext cx="2349500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551712"/>
              </p:ext>
            </p:extLst>
          </p:nvPr>
        </p:nvGraphicFramePr>
        <p:xfrm>
          <a:off x="5484813" y="2233613"/>
          <a:ext cx="19367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51" name="Equation" r:id="rId10" imgW="419100" imgH="215900" progId="Equation.3">
                  <p:embed/>
                </p:oleObj>
              </mc:Choice>
              <mc:Fallback>
                <p:oleObj name="Equation" r:id="rId10" imgW="419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84813" y="2233613"/>
                        <a:ext cx="1936750" cy="9969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11368"/>
              </p:ext>
            </p:extLst>
          </p:nvPr>
        </p:nvGraphicFramePr>
        <p:xfrm>
          <a:off x="2676525" y="5069946"/>
          <a:ext cx="2643188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52" name="Equation" r:id="rId12" imgW="571500" imgH="215900" progId="Equation.3">
                  <p:embed/>
                </p:oleObj>
              </mc:Choice>
              <mc:Fallback>
                <p:oleObj name="Equation" r:id="rId12" imgW="571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76525" y="5069946"/>
                        <a:ext cx="2643188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203412"/>
              </p:ext>
            </p:extLst>
          </p:nvPr>
        </p:nvGraphicFramePr>
        <p:xfrm>
          <a:off x="5484816" y="5052481"/>
          <a:ext cx="19367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53" name="Equation" r:id="rId14" imgW="419100" imgH="215900" progId="Equation.3">
                  <p:embed/>
                </p:oleObj>
              </mc:Choice>
              <mc:Fallback>
                <p:oleObj name="Equation" r:id="rId14" imgW="419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484816" y="5052481"/>
                        <a:ext cx="1936750" cy="9969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5606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199773" y="1684000"/>
            <a:ext cx="3165294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</a:t>
            </a:r>
            <a:r>
              <a:rPr lang="en-US" sz="11500" dirty="0">
                <a:solidFill>
                  <a:srgbClr val="FF0000"/>
                </a:solidFill>
              </a:rPr>
              <a:t>2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3058"/>
              </p:ext>
            </p:extLst>
          </p:nvPr>
        </p:nvGraphicFramePr>
        <p:xfrm>
          <a:off x="-90488" y="1033463"/>
          <a:ext cx="5121276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5" name="Equation" r:id="rId3" imgW="393700" imgH="215900" progId="Equation.3">
                  <p:embed/>
                </p:oleObj>
              </mc:Choice>
              <mc:Fallback>
                <p:oleObj name="Equation" r:id="rId3" imgW="393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90488" y="1033463"/>
                        <a:ext cx="5121276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1017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Simplify the square root.  Do not use decimals</a:t>
            </a:r>
            <a:endParaRPr lang="en-US" sz="32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449067"/>
              </p:ext>
            </p:extLst>
          </p:nvPr>
        </p:nvGraphicFramePr>
        <p:xfrm>
          <a:off x="655109" y="2292879"/>
          <a:ext cx="1468438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7" name="Equation" r:id="rId4" imgW="317500" imgH="215900" progId="Equation.3">
                  <p:embed/>
                </p:oleObj>
              </mc:Choice>
              <mc:Fallback>
                <p:oleObj name="Equation" r:id="rId4" imgW="317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5109" y="2292879"/>
                        <a:ext cx="1468438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545155"/>
              </p:ext>
            </p:extLst>
          </p:nvPr>
        </p:nvGraphicFramePr>
        <p:xfrm>
          <a:off x="2687638" y="2310342"/>
          <a:ext cx="25844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8" name="Equation" r:id="rId6" imgW="558800" imgH="215900" progId="Equation.3">
                  <p:embed/>
                </p:oleObj>
              </mc:Choice>
              <mc:Fallback>
                <p:oleObj name="Equation" r:id="rId6" imgW="558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87638" y="2310342"/>
                        <a:ext cx="2584450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784107"/>
              </p:ext>
            </p:extLst>
          </p:nvPr>
        </p:nvGraphicFramePr>
        <p:xfrm>
          <a:off x="5467880" y="2292347"/>
          <a:ext cx="19367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9" name="Equation" r:id="rId8" imgW="419100" imgH="215900" progId="Equation.3">
                  <p:embed/>
                </p:oleObj>
              </mc:Choice>
              <mc:Fallback>
                <p:oleObj name="Equation" r:id="rId8" imgW="419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67880" y="2292347"/>
                        <a:ext cx="1936750" cy="9969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59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Simplify the square root.  Do not use decimals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590684"/>
              </p:ext>
            </p:extLst>
          </p:nvPr>
        </p:nvGraphicFramePr>
        <p:xfrm>
          <a:off x="396347" y="1938334"/>
          <a:ext cx="1431543" cy="785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35" name="Equation" r:id="rId4" imgW="393700" imgH="215900" progId="Equation.3">
                  <p:embed/>
                </p:oleObj>
              </mc:Choice>
              <mc:Fallback>
                <p:oleObj name="Equation" r:id="rId4" imgW="393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6347" y="1938334"/>
                        <a:ext cx="1431543" cy="785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329540"/>
              </p:ext>
            </p:extLst>
          </p:nvPr>
        </p:nvGraphicFramePr>
        <p:xfrm>
          <a:off x="531284" y="4070865"/>
          <a:ext cx="1434044" cy="785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36" name="Equation" r:id="rId6" imgW="393700" imgH="215900" progId="Equation.3">
                  <p:embed/>
                </p:oleObj>
              </mc:Choice>
              <mc:Fallback>
                <p:oleObj name="Equation" r:id="rId6" imgW="393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1284" y="4070865"/>
                        <a:ext cx="1434044" cy="785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87344"/>
              </p:ext>
            </p:extLst>
          </p:nvPr>
        </p:nvGraphicFramePr>
        <p:xfrm>
          <a:off x="2409302" y="1906584"/>
          <a:ext cx="2127936" cy="785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37" name="Equation" r:id="rId8" imgW="584200" imgH="215900" progId="Equation.3">
                  <p:embed/>
                </p:oleObj>
              </mc:Choice>
              <mc:Fallback>
                <p:oleObj name="Equation" r:id="rId8" imgW="584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09302" y="1906584"/>
                        <a:ext cx="2127936" cy="785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516109"/>
              </p:ext>
            </p:extLst>
          </p:nvPr>
        </p:nvGraphicFramePr>
        <p:xfrm>
          <a:off x="4742929" y="1872188"/>
          <a:ext cx="2080426" cy="785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38" name="Equation" r:id="rId10" imgW="571500" imgH="215900" progId="Equation.3">
                  <p:embed/>
                </p:oleObj>
              </mc:Choice>
              <mc:Fallback>
                <p:oleObj name="Equation" r:id="rId10" imgW="571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42929" y="1872188"/>
                        <a:ext cx="2080426" cy="785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109707"/>
              </p:ext>
            </p:extLst>
          </p:nvPr>
        </p:nvGraphicFramePr>
        <p:xfrm>
          <a:off x="7147449" y="1872718"/>
          <a:ext cx="157162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39" name="Equation" r:id="rId12" imgW="431800" imgH="215900" progId="Equation.3">
                  <p:embed/>
                </p:oleObj>
              </mc:Choice>
              <mc:Fallback>
                <p:oleObj name="Equation" r:id="rId12" imgW="431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147449" y="1872718"/>
                        <a:ext cx="1571625" cy="7858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686885"/>
              </p:ext>
            </p:extLst>
          </p:nvPr>
        </p:nvGraphicFramePr>
        <p:xfrm>
          <a:off x="2165882" y="4054990"/>
          <a:ext cx="23145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40" name="Equation" r:id="rId14" imgW="635000" imgH="215900" progId="Equation.3">
                  <p:embed/>
                </p:oleObj>
              </mc:Choice>
              <mc:Fallback>
                <p:oleObj name="Equation" r:id="rId14" imgW="635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65882" y="4054990"/>
                        <a:ext cx="2314575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343832"/>
              </p:ext>
            </p:extLst>
          </p:nvPr>
        </p:nvGraphicFramePr>
        <p:xfrm>
          <a:off x="4499507" y="4053931"/>
          <a:ext cx="2265362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41" name="Equation" r:id="rId16" imgW="622300" imgH="215900" progId="Equation.3">
                  <p:embed/>
                </p:oleObj>
              </mc:Choice>
              <mc:Fallback>
                <p:oleObj name="Equation" r:id="rId16" imgW="62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499507" y="4053931"/>
                        <a:ext cx="2265362" cy="785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737867"/>
              </p:ext>
            </p:extLst>
          </p:nvPr>
        </p:nvGraphicFramePr>
        <p:xfrm>
          <a:off x="6873347" y="4036998"/>
          <a:ext cx="198755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42" name="Equation" r:id="rId18" imgW="546100" imgH="215900" progId="Equation.3">
                  <p:embed/>
                </p:oleObj>
              </mc:Choice>
              <mc:Fallback>
                <p:oleObj name="Equation" r:id="rId18" imgW="546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873347" y="4036998"/>
                        <a:ext cx="1987550" cy="7858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6865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Simplify the square root.  Do not use decimals</a:t>
            </a:r>
            <a:endParaRPr lang="en-US" sz="32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056556"/>
              </p:ext>
            </p:extLst>
          </p:nvPr>
        </p:nvGraphicFramePr>
        <p:xfrm>
          <a:off x="304269" y="2242080"/>
          <a:ext cx="1434044" cy="785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0" name="Equation" r:id="rId4" imgW="393700" imgH="215900" progId="Equation.3">
                  <p:embed/>
                </p:oleObj>
              </mc:Choice>
              <mc:Fallback>
                <p:oleObj name="Equation" r:id="rId4" imgW="393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269" y="2242080"/>
                        <a:ext cx="1434044" cy="785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956537"/>
              </p:ext>
            </p:extLst>
          </p:nvPr>
        </p:nvGraphicFramePr>
        <p:xfrm>
          <a:off x="1979612" y="2242080"/>
          <a:ext cx="2128838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1" name="Equation" r:id="rId6" imgW="584200" imgH="215900" progId="Equation.3">
                  <p:embed/>
                </p:oleObj>
              </mc:Choice>
              <mc:Fallback>
                <p:oleObj name="Equation" r:id="rId6" imgW="584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79612" y="2242080"/>
                        <a:ext cx="2128838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741605"/>
              </p:ext>
            </p:extLst>
          </p:nvPr>
        </p:nvGraphicFramePr>
        <p:xfrm>
          <a:off x="4313237" y="2242080"/>
          <a:ext cx="207962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2" name="Equation" r:id="rId8" imgW="571500" imgH="215900" progId="Equation.3">
                  <p:embed/>
                </p:oleObj>
              </mc:Choice>
              <mc:Fallback>
                <p:oleObj name="Equation" r:id="rId8" imgW="571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13237" y="2242080"/>
                        <a:ext cx="2079625" cy="785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325733"/>
              </p:ext>
            </p:extLst>
          </p:nvPr>
        </p:nvGraphicFramePr>
        <p:xfrm>
          <a:off x="6686550" y="2224617"/>
          <a:ext cx="18034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3" name="Equation" r:id="rId10" imgW="495300" imgH="215900" progId="Equation.3">
                  <p:embed/>
                </p:oleObj>
              </mc:Choice>
              <mc:Fallback>
                <p:oleObj name="Equation" r:id="rId10" imgW="495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86550" y="2224617"/>
                        <a:ext cx="1803400" cy="7858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7353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Simplify the square root.  Do not use decimals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564201"/>
              </p:ext>
            </p:extLst>
          </p:nvPr>
        </p:nvGraphicFramePr>
        <p:xfrm>
          <a:off x="457206" y="1810286"/>
          <a:ext cx="1938046" cy="748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8" name="Equation" r:id="rId4" imgW="558800" imgH="215900" progId="Equation.3">
                  <p:embed/>
                </p:oleObj>
              </mc:Choice>
              <mc:Fallback>
                <p:oleObj name="Equation" r:id="rId4" imgW="558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6" y="1810286"/>
                        <a:ext cx="1938046" cy="748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416562"/>
              </p:ext>
            </p:extLst>
          </p:nvPr>
        </p:nvGraphicFramePr>
        <p:xfrm>
          <a:off x="2710399" y="1791974"/>
          <a:ext cx="2036763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9" name="Equation" r:id="rId6" imgW="558800" imgH="215900" progId="Equation.3">
                  <p:embed/>
                </p:oleObj>
              </mc:Choice>
              <mc:Fallback>
                <p:oleObj name="Equation" r:id="rId6" imgW="558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10399" y="1791974"/>
                        <a:ext cx="2036763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787357"/>
              </p:ext>
            </p:extLst>
          </p:nvPr>
        </p:nvGraphicFramePr>
        <p:xfrm>
          <a:off x="4993217" y="1810286"/>
          <a:ext cx="351155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0" name="Equation" r:id="rId8" imgW="965200" imgH="215900" progId="Equation.3">
                  <p:embed/>
                </p:oleObj>
              </mc:Choice>
              <mc:Fallback>
                <p:oleObj name="Equation" r:id="rId8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93217" y="1810286"/>
                        <a:ext cx="3511550" cy="785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182826"/>
              </p:ext>
            </p:extLst>
          </p:nvPr>
        </p:nvGraphicFramePr>
        <p:xfrm>
          <a:off x="5073650" y="2792940"/>
          <a:ext cx="203517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1" name="Equation" r:id="rId10" imgW="558800" imgH="215900" progId="Equation.3">
                  <p:embed/>
                </p:oleObj>
              </mc:Choice>
              <mc:Fallback>
                <p:oleObj name="Equation" r:id="rId10" imgW="558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73650" y="2792940"/>
                        <a:ext cx="2035175" cy="78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252703"/>
              </p:ext>
            </p:extLst>
          </p:nvPr>
        </p:nvGraphicFramePr>
        <p:xfrm>
          <a:off x="4998515" y="3815820"/>
          <a:ext cx="1573213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2" name="Equation" r:id="rId12" imgW="431800" imgH="215900" progId="Equation.3">
                  <p:embed/>
                </p:oleObj>
              </mc:Choice>
              <mc:Fallback>
                <p:oleObj name="Equation" r:id="rId12" imgW="431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998515" y="3815820"/>
                        <a:ext cx="1573213" cy="7858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2261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Simplify the square root.  Do not use decimals</a:t>
            </a:r>
            <a:endParaRPr lang="en-US" sz="32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453783"/>
              </p:ext>
            </p:extLst>
          </p:nvPr>
        </p:nvGraphicFramePr>
        <p:xfrm>
          <a:off x="457200" y="1846583"/>
          <a:ext cx="1983367" cy="748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0" name="Equation" r:id="rId4" imgW="571500" imgH="215900" progId="Equation.3">
                  <p:embed/>
                </p:oleObj>
              </mc:Choice>
              <mc:Fallback>
                <p:oleObj name="Equation" r:id="rId4" imgW="571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846583"/>
                        <a:ext cx="1983367" cy="748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085863"/>
              </p:ext>
            </p:extLst>
          </p:nvPr>
        </p:nvGraphicFramePr>
        <p:xfrm>
          <a:off x="2687638" y="1792288"/>
          <a:ext cx="20828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1" name="Equation" r:id="rId6" imgW="571500" imgH="215900" progId="Equation.3">
                  <p:embed/>
                </p:oleObj>
              </mc:Choice>
              <mc:Fallback>
                <p:oleObj name="Equation" r:id="rId6" imgW="571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87638" y="1792288"/>
                        <a:ext cx="2082800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169018"/>
              </p:ext>
            </p:extLst>
          </p:nvPr>
        </p:nvGraphicFramePr>
        <p:xfrm>
          <a:off x="5546725" y="1809750"/>
          <a:ext cx="2401888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2" name="Equation" r:id="rId8" imgW="660400" imgH="215900" progId="Equation.3">
                  <p:embed/>
                </p:oleObj>
              </mc:Choice>
              <mc:Fallback>
                <p:oleObj name="Equation" r:id="rId8" imgW="660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46725" y="1809750"/>
                        <a:ext cx="2401888" cy="78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812950"/>
              </p:ext>
            </p:extLst>
          </p:nvPr>
        </p:nvGraphicFramePr>
        <p:xfrm>
          <a:off x="5543548" y="2843739"/>
          <a:ext cx="1849438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3" name="Equation" r:id="rId10" imgW="508000" imgH="215900" progId="Equation.3">
                  <p:embed/>
                </p:oleObj>
              </mc:Choice>
              <mc:Fallback>
                <p:oleObj name="Equation" r:id="rId10" imgW="508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43548" y="2843739"/>
                        <a:ext cx="1849438" cy="78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575976"/>
              </p:ext>
            </p:extLst>
          </p:nvPr>
        </p:nvGraphicFramePr>
        <p:xfrm>
          <a:off x="5546728" y="3849684"/>
          <a:ext cx="157162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4" name="Equation" r:id="rId12" imgW="431800" imgH="215900" progId="Equation.3">
                  <p:embed/>
                </p:oleObj>
              </mc:Choice>
              <mc:Fallback>
                <p:oleObj name="Equation" r:id="rId12" imgW="431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546728" y="3849684"/>
                        <a:ext cx="1571625" cy="7858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1420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Simplify the square root.  Do not use decimals</a:t>
            </a:r>
            <a:endParaRPr lang="en-US" sz="32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928003"/>
              </p:ext>
            </p:extLst>
          </p:nvPr>
        </p:nvGraphicFramePr>
        <p:xfrm>
          <a:off x="519454" y="1959295"/>
          <a:ext cx="1719792" cy="748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34" name="Equation" r:id="rId4" imgW="495300" imgH="215900" progId="Equation.3">
                  <p:embed/>
                </p:oleObj>
              </mc:Choice>
              <mc:Fallback>
                <p:oleObj name="Equation" r:id="rId4" imgW="495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9454" y="1959295"/>
                        <a:ext cx="1719792" cy="748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112815"/>
              </p:ext>
            </p:extLst>
          </p:nvPr>
        </p:nvGraphicFramePr>
        <p:xfrm>
          <a:off x="2741085" y="1961618"/>
          <a:ext cx="1804988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35" name="Equation" r:id="rId6" imgW="495300" imgH="215900" progId="Equation.3">
                  <p:embed/>
                </p:oleObj>
              </mc:Choice>
              <mc:Fallback>
                <p:oleObj name="Equation" r:id="rId6" imgW="495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41085" y="1961618"/>
                        <a:ext cx="1804988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697119"/>
              </p:ext>
            </p:extLst>
          </p:nvPr>
        </p:nvGraphicFramePr>
        <p:xfrm>
          <a:off x="5546725" y="1809750"/>
          <a:ext cx="2401888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36" name="Equation" r:id="rId8" imgW="660400" imgH="215900" progId="Equation.3">
                  <p:embed/>
                </p:oleObj>
              </mc:Choice>
              <mc:Fallback>
                <p:oleObj name="Equation" r:id="rId8" imgW="660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46725" y="1809750"/>
                        <a:ext cx="2401888" cy="78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521838"/>
              </p:ext>
            </p:extLst>
          </p:nvPr>
        </p:nvGraphicFramePr>
        <p:xfrm>
          <a:off x="5473170" y="2911471"/>
          <a:ext cx="212725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37" name="Equation" r:id="rId10" imgW="584200" imgH="215900" progId="Equation.3">
                  <p:embed/>
                </p:oleObj>
              </mc:Choice>
              <mc:Fallback>
                <p:oleObj name="Equation" r:id="rId10" imgW="584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73170" y="2911471"/>
                        <a:ext cx="2127250" cy="78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406656"/>
              </p:ext>
            </p:extLst>
          </p:nvPr>
        </p:nvGraphicFramePr>
        <p:xfrm>
          <a:off x="5432425" y="4035947"/>
          <a:ext cx="1801813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38" name="Equation" r:id="rId12" imgW="495300" imgH="215900" progId="Equation.3">
                  <p:embed/>
                </p:oleObj>
              </mc:Choice>
              <mc:Fallback>
                <p:oleObj name="Equation" r:id="rId12" imgW="495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32425" y="4035947"/>
                        <a:ext cx="1801813" cy="7858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2000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Simplify the square root.  Do not use decimals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157236"/>
              </p:ext>
            </p:extLst>
          </p:nvPr>
        </p:nvGraphicFramePr>
        <p:xfrm>
          <a:off x="457200" y="2547938"/>
          <a:ext cx="2170113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4" name="Equation" r:id="rId4" imgW="469900" imgH="215900" progId="Equation.3">
                  <p:embed/>
                </p:oleObj>
              </mc:Choice>
              <mc:Fallback>
                <p:oleObj name="Equation" r:id="rId4" imgW="469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2547938"/>
                        <a:ext cx="2170113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198874"/>
              </p:ext>
            </p:extLst>
          </p:nvPr>
        </p:nvGraphicFramePr>
        <p:xfrm>
          <a:off x="690563" y="4866746"/>
          <a:ext cx="1468437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5" name="Equation" r:id="rId6" imgW="317500" imgH="215900" progId="Equation.3">
                  <p:embed/>
                </p:oleObj>
              </mc:Choice>
              <mc:Fallback>
                <p:oleObj name="Equation" r:id="rId6" imgW="317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0563" y="4866746"/>
                        <a:ext cx="1468437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443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199773" y="1684000"/>
            <a:ext cx="3165294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3</a:t>
            </a:r>
            <a:endParaRPr lang="en-US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552042"/>
              </p:ext>
            </p:extLst>
          </p:nvPr>
        </p:nvGraphicFramePr>
        <p:xfrm>
          <a:off x="900113" y="1033463"/>
          <a:ext cx="3138487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0" name="Equation" r:id="rId3" imgW="241300" imgH="215900" progId="Equation.3">
                  <p:embed/>
                </p:oleObj>
              </mc:Choice>
              <mc:Fallback>
                <p:oleObj name="Equation" r:id="rId3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0113" y="1033463"/>
                        <a:ext cx="3138487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816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199773" y="1684000"/>
            <a:ext cx="3165294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17</a:t>
            </a:r>
            <a:endParaRPr lang="en-US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135955"/>
              </p:ext>
            </p:extLst>
          </p:nvPr>
        </p:nvGraphicFramePr>
        <p:xfrm>
          <a:off x="-90488" y="1033463"/>
          <a:ext cx="5121276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4" name="Equation" r:id="rId3" imgW="393700" imgH="215900" progId="Equation.3">
                  <p:embed/>
                </p:oleObj>
              </mc:Choice>
              <mc:Fallback>
                <p:oleObj name="Equation" r:id="rId3" imgW="393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90488" y="1033463"/>
                        <a:ext cx="5121276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816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199773" y="1684000"/>
            <a:ext cx="3165294" cy="186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= 5</a:t>
            </a:r>
            <a:endParaRPr lang="en-US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024255"/>
              </p:ext>
            </p:extLst>
          </p:nvPr>
        </p:nvGraphicFramePr>
        <p:xfrm>
          <a:off x="404813" y="1033463"/>
          <a:ext cx="4130675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8" name="Equation" r:id="rId3" imgW="317500" imgH="215900" progId="Equation.3">
                  <p:embed/>
                </p:oleObj>
              </mc:Choice>
              <mc:Fallback>
                <p:oleObj name="Equation" r:id="rId3" imgW="317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813" y="1033463"/>
                        <a:ext cx="4130675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816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1367</TotalTime>
  <Words>439</Words>
  <Application>Microsoft Macintosh PowerPoint</Application>
  <PresentationFormat>On-screen Show (4:3)</PresentationFormat>
  <Paragraphs>151</Paragraphs>
  <Slides>66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8" baseType="lpstr">
      <vt:lpstr>Office Theme</vt:lpstr>
      <vt:lpstr>Equation</vt:lpstr>
      <vt:lpstr>Around the World!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Decimal Challenge!  Estimating Square Roots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Simplifying Square Roots</vt:lpstr>
      <vt:lpstr>Example 1 Simplify the square root.  Do not use decimals</vt:lpstr>
      <vt:lpstr>Example 2  Simplify the square root.  Do not use decimals</vt:lpstr>
      <vt:lpstr>Example 3 Simplify the square root.  Do not use decimals</vt:lpstr>
      <vt:lpstr>Example 4 Simplify the square root.  Do not use decimals</vt:lpstr>
      <vt:lpstr>Simplify the square root.  Do not use decimals</vt:lpstr>
      <vt:lpstr>Simplify the square root.  Do not use decimals</vt:lpstr>
      <vt:lpstr>Simplify the square root.  Do not use decimals</vt:lpstr>
      <vt:lpstr>Simplify the square root.  Do not use decimals</vt:lpstr>
      <vt:lpstr>Simplify the square root.  Do not use decimals</vt:lpstr>
      <vt:lpstr>Simplify the square root.  Do not use decimals</vt:lpstr>
      <vt:lpstr>Simplify the square root.  Do not use decimals</vt:lpstr>
      <vt:lpstr>Simplify the square root.  Do not use decimals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 Reulbach</dc:creator>
  <cp:lastModifiedBy>Julie Reulbach</cp:lastModifiedBy>
  <cp:revision>87</cp:revision>
  <dcterms:created xsi:type="dcterms:W3CDTF">2011-05-04T14:09:54Z</dcterms:created>
  <dcterms:modified xsi:type="dcterms:W3CDTF">2012-05-03T01:17:38Z</dcterms:modified>
</cp:coreProperties>
</file>